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8288000" cy="10287000"/>
  <p:notesSz cx="6858000" cy="9144000"/>
  <p:embeddedFontLst>
    <p:embeddedFont>
      <p:font typeface="Calistoga" charset="1" panose="00000500000000000000"/>
      <p:regular r:id="rId49"/>
    </p:embeddedFont>
    <p:embeddedFont>
      <p:font typeface="Cloud Soft Bold" charset="1" panose="02000000000000000000"/>
      <p:regular r:id="rId50"/>
    </p:embeddedFont>
    <p:embeddedFont>
      <p:font typeface="Sedgwick Ave" charset="1" panose="00000500000000000000"/>
      <p:regular r:id="rId51"/>
    </p:embeddedFont>
    <p:embeddedFont>
      <p:font typeface="Genty" charset="1" panose="00000500000000000000"/>
      <p:regular r:id="rId52"/>
    </p:embeddedFont>
    <p:embeddedFont>
      <p:font typeface="Agbalumo" charset="1" panose="00000000000000000000"/>
      <p:regular r:id="rId53"/>
    </p:embeddedFont>
    <p:embeddedFont>
      <p:font typeface="Cloud Soft" charset="1" panose="02000000000000000000"/>
      <p:regular r:id="rId54"/>
    </p:embeddedFont>
    <p:embeddedFont>
      <p:font typeface="Maven Pro Bold" charset="1" panose="00000800000000000000"/>
      <p:regular r:id="rId55"/>
    </p:embeddedFont>
    <p:embeddedFont>
      <p:font typeface="Maven Pro" charset="1" panose="00000500000000000000"/>
      <p:regular r:id="rId56"/>
    </p:embeddedFont>
    <p:embeddedFont>
      <p:font typeface="Paytone One" charset="1" panose="00000500000000000000"/>
      <p:regular r:id="rId57"/>
    </p:embeddedFont>
    <p:embeddedFont>
      <p:font typeface="Faustina Bold" charset="1" panose="00000800000000000000"/>
      <p:regular r:id="rId58"/>
    </p:embeddedFont>
    <p:embeddedFont>
      <p:font typeface="Faustina" charset="1" panose="00000500000000000000"/>
      <p:regular r:id="rId59"/>
    </p:embeddedFont>
    <p:embeddedFont>
      <p:font typeface="Francois One" charset="1" panose="02000503040000020004"/>
      <p:regular r:id="rId60"/>
    </p:embeddedFont>
    <p:embeddedFont>
      <p:font typeface="Cabin" charset="1" panose="00000500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57.pn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57.pn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57.pn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png" Type="http://schemas.openxmlformats.org/officeDocument/2006/relationships/image"/><Relationship Id="rId12" Target="../media/image64.pn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svg" Type="http://schemas.openxmlformats.org/officeDocument/2006/relationships/image"/><Relationship Id="rId11" Target="../media/image68.pn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14" Target="../media/image69.gif"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svg" Type="http://schemas.openxmlformats.org/officeDocument/2006/relationships/image"/><Relationship Id="rId11" Target="../media/image68.pn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14" Target="../media/image70.gif"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79.png" Type="http://schemas.openxmlformats.org/officeDocument/2006/relationships/image"/><Relationship Id="rId9" Target="../media/image6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slide16.xml" Type="http://schemas.openxmlformats.org/officeDocument/2006/relationships/slide"/><Relationship Id="rId7" Target="../media/image19.png" Type="http://schemas.openxmlformats.org/officeDocument/2006/relationships/image"/><Relationship Id="rId8" Target="../media/image2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svg" Type="http://schemas.openxmlformats.org/officeDocument/2006/relationships/image"/><Relationship Id="rId11" Target="../media/image85.png" Type="http://schemas.openxmlformats.org/officeDocument/2006/relationships/image"/><Relationship Id="rId12" Target="../media/image86.sv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82.png" Type="http://schemas.openxmlformats.org/officeDocument/2006/relationships/image"/><Relationship Id="rId9" Target="../media/image8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11" Target="../media/image85.png" Type="http://schemas.openxmlformats.org/officeDocument/2006/relationships/image"/><Relationship Id="rId12" Target="../media/image86.sv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83.png" Type="http://schemas.openxmlformats.org/officeDocument/2006/relationships/image"/><Relationship Id="rId9" Target="../media/image8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83.png" Type="http://schemas.openxmlformats.org/officeDocument/2006/relationships/image"/><Relationship Id="rId9" Target="../media/image8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svg" Type="http://schemas.openxmlformats.org/officeDocument/2006/relationships/image"/><Relationship Id="rId12" Target="../media/image96.png" Type="http://schemas.openxmlformats.org/officeDocument/2006/relationships/image"/><Relationship Id="rId13" Target="../media/image97.svg" Type="http://schemas.openxmlformats.org/officeDocument/2006/relationships/image"/><Relationship Id="rId14" Target="../media/image98.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9.png" Type="http://schemas.openxmlformats.org/officeDocument/2006/relationships/image"/><Relationship Id="rId11" Target="../media/image100.png" Type="http://schemas.openxmlformats.org/officeDocument/2006/relationships/image"/><Relationship Id="rId12" Target="../media/image101.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4.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31.gif" Type="http://schemas.openxmlformats.org/officeDocument/2006/relationships/image"/><Relationship Id="rId19" Target="../media/image32.png" Type="http://schemas.openxmlformats.org/officeDocument/2006/relationships/image"/><Relationship Id="rId2" Target="../media/image1.png" Type="http://schemas.openxmlformats.org/officeDocument/2006/relationships/image"/><Relationship Id="rId20" Target="../media/image33.sv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2.png" Type="http://schemas.openxmlformats.org/officeDocument/2006/relationships/image"/><Relationship Id="rId7" Target="../media/image11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3.png" Type="http://schemas.openxmlformats.org/officeDocument/2006/relationships/image"/><Relationship Id="rId7" Target="../media/image11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 Id="rId3" Target="../media/image116.svg" Type="http://schemas.openxmlformats.org/officeDocument/2006/relationships/image"/><Relationship Id="rId4" Target="../media/image117.png" Type="http://schemas.openxmlformats.org/officeDocument/2006/relationships/image"/><Relationship Id="rId5" Target="../media/image118.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11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svg" Type="http://schemas.openxmlformats.org/officeDocument/2006/relationships/image"/><Relationship Id="rId4" Target="../media/image12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 Id="rId3" Target="../media/image124.svg" Type="http://schemas.openxmlformats.org/officeDocument/2006/relationships/image"/><Relationship Id="rId4" Target="../media/image125.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4.png" Type="http://schemas.openxmlformats.org/officeDocument/2006/relationships/image"/><Relationship Id="rId2" Target="../media/image126.png" Type="http://schemas.openxmlformats.org/officeDocument/2006/relationships/image"/><Relationship Id="rId3" Target="../media/image127.svg" Type="http://schemas.openxmlformats.org/officeDocument/2006/relationships/image"/><Relationship Id="rId4" Target="../media/image128.png" Type="http://schemas.openxmlformats.org/officeDocument/2006/relationships/image"/><Relationship Id="rId5" Target="../media/image129.svg" Type="http://schemas.openxmlformats.org/officeDocument/2006/relationships/image"/><Relationship Id="rId6" Target="../media/image130.png" Type="http://schemas.openxmlformats.org/officeDocument/2006/relationships/image"/><Relationship Id="rId7" Target="../media/image131.png" Type="http://schemas.openxmlformats.org/officeDocument/2006/relationships/image"/><Relationship Id="rId8" Target="../media/image132.png" Type="http://schemas.openxmlformats.org/officeDocument/2006/relationships/image"/><Relationship Id="rId9" Target="../media/image13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7.svg" Type="http://schemas.openxmlformats.org/officeDocument/2006/relationships/image"/><Relationship Id="rId11" Target="../media/image138.png" Type="http://schemas.openxmlformats.org/officeDocument/2006/relationships/image"/><Relationship Id="rId12" Target="../media/image139.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135.png" Type="http://schemas.openxmlformats.org/officeDocument/2006/relationships/image"/><Relationship Id="rId7" Target="../media/image92.png" Type="http://schemas.openxmlformats.org/officeDocument/2006/relationships/image"/><Relationship Id="rId8" Target="../media/image93.svg" Type="http://schemas.openxmlformats.org/officeDocument/2006/relationships/image"/><Relationship Id="rId9" Target="../media/image13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4.svg" Type="http://schemas.openxmlformats.org/officeDocument/2006/relationships/image"/><Relationship Id="rId2" Target="../media/image140.png" Type="http://schemas.openxmlformats.org/officeDocument/2006/relationships/image"/><Relationship Id="rId3" Target="../media/image141.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138.png" Type="http://schemas.openxmlformats.org/officeDocument/2006/relationships/image"/><Relationship Id="rId7" Target="../media/image139.svg" Type="http://schemas.openxmlformats.org/officeDocument/2006/relationships/image"/><Relationship Id="rId8" Target="../media/image142.png" Type="http://schemas.openxmlformats.org/officeDocument/2006/relationships/image"/><Relationship Id="rId9" Target="../media/image14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145.png" Type="http://schemas.openxmlformats.org/officeDocument/2006/relationships/image"/><Relationship Id="rId5" Target="../media/image146.png" Type="http://schemas.openxmlformats.org/officeDocument/2006/relationships/image"/><Relationship Id="rId6" Target="../media/image147.svg" Type="http://schemas.openxmlformats.org/officeDocument/2006/relationships/image"/><Relationship Id="rId7" Target="../media/image14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148.png" Type="http://schemas.openxmlformats.org/officeDocument/2006/relationships/image"/><Relationship Id="rId5" Target="../media/image149.png" Type="http://schemas.openxmlformats.org/officeDocument/2006/relationships/image"/><Relationship Id="rId6" Target="../media/image15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148.png" Type="http://schemas.openxmlformats.org/officeDocument/2006/relationships/image"/><Relationship Id="rId5" Target="../media/image151.png" Type="http://schemas.openxmlformats.org/officeDocument/2006/relationships/image"/><Relationship Id="rId6" Target="../media/image152.svg" Type="http://schemas.openxmlformats.org/officeDocument/2006/relationships/image"/><Relationship Id="rId7" Target="../media/image153.png" Type="http://schemas.openxmlformats.org/officeDocument/2006/relationships/image"/><Relationship Id="rId8" Target="../media/image154.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png" Type="http://schemas.openxmlformats.org/officeDocument/2006/relationships/image"/><Relationship Id="rId11" Target="../media/image89.svg" Type="http://schemas.openxmlformats.org/officeDocument/2006/relationships/image"/><Relationship Id="rId12" Target="../media/image157.png" Type="http://schemas.openxmlformats.org/officeDocument/2006/relationships/image"/><Relationship Id="rId13" Target="../media/image158.svg" Type="http://schemas.openxmlformats.org/officeDocument/2006/relationships/image"/><Relationship Id="rId14" Target="../media/image159.png" Type="http://schemas.openxmlformats.org/officeDocument/2006/relationships/image"/><Relationship Id="rId15" Target="../media/image160.svg" Type="http://schemas.openxmlformats.org/officeDocument/2006/relationships/image"/><Relationship Id="rId16" Target="../media/image161.png" Type="http://schemas.openxmlformats.org/officeDocument/2006/relationships/image"/><Relationship Id="rId17" Target="../media/image162.svg" Type="http://schemas.openxmlformats.org/officeDocument/2006/relationships/image"/><Relationship Id="rId18" Target="../media/image60.png" Type="http://schemas.openxmlformats.org/officeDocument/2006/relationships/image"/><Relationship Id="rId19" Target="../media/image6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5.png" Type="http://schemas.openxmlformats.org/officeDocument/2006/relationships/image"/><Relationship Id="rId5" Target="../media/image15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sp>
        <p:nvSpPr>
          <p:cNvPr name="Freeform 2" id="2"/>
          <p:cNvSpPr/>
          <p:nvPr/>
        </p:nvSpPr>
        <p:spPr>
          <a:xfrm flipH="false" flipV="false" rot="0">
            <a:off x="-511367" y="-792760"/>
            <a:ext cx="19274853" cy="11789122"/>
          </a:xfrm>
          <a:custGeom>
            <a:avLst/>
            <a:gdLst/>
            <a:ahLst/>
            <a:cxnLst/>
            <a:rect r="r" b="b" t="t" l="l"/>
            <a:pathLst>
              <a:path h="11789122" w="19274853">
                <a:moveTo>
                  <a:pt x="0" y="0"/>
                </a:moveTo>
                <a:lnTo>
                  <a:pt x="19274853" y="0"/>
                </a:lnTo>
                <a:lnTo>
                  <a:pt x="19274853" y="11789122"/>
                </a:lnTo>
                <a:lnTo>
                  <a:pt x="0" y="11789122"/>
                </a:lnTo>
                <a:lnTo>
                  <a:pt x="0" y="0"/>
                </a:lnTo>
                <a:close/>
              </a:path>
            </a:pathLst>
          </a:custGeom>
          <a:blipFill>
            <a:blip r:embed="rId2">
              <a:alphaModFix amt="7999"/>
              <a:extLst>
                <a:ext uri="{96DAC541-7B7A-43D3-8B79-37D633B846F1}">
                  <asvg:svgBlip xmlns:asvg="http://schemas.microsoft.com/office/drawing/2016/SVG/main" r:embed="rId3"/>
                </a:ext>
              </a:extLst>
            </a:blip>
            <a:stretch>
              <a:fillRect l="-12657" t="-50982" r="-11420" b="-51882"/>
            </a:stretch>
          </a:blipFill>
        </p:spPr>
      </p:sp>
      <p:grpSp>
        <p:nvGrpSpPr>
          <p:cNvPr name="Group 3" id="3"/>
          <p:cNvGrpSpPr/>
          <p:nvPr/>
        </p:nvGrpSpPr>
        <p:grpSpPr>
          <a:xfrm rot="0">
            <a:off x="7281928" y="5578378"/>
            <a:ext cx="9701371" cy="2827511"/>
            <a:chOff x="0" y="0"/>
            <a:chExt cx="2386185" cy="695465"/>
          </a:xfrm>
        </p:grpSpPr>
        <p:sp>
          <p:nvSpPr>
            <p:cNvPr name="Freeform 4" id="4"/>
            <p:cNvSpPr/>
            <p:nvPr/>
          </p:nvSpPr>
          <p:spPr>
            <a:xfrm flipH="false" flipV="false" rot="0">
              <a:off x="48260" y="48260"/>
              <a:ext cx="2337925" cy="647205"/>
            </a:xfrm>
            <a:custGeom>
              <a:avLst/>
              <a:gdLst/>
              <a:ahLst/>
              <a:cxnLst/>
              <a:rect r="r" b="b" t="t" l="l"/>
              <a:pathLst>
                <a:path h="647205" w="2337925">
                  <a:moveTo>
                    <a:pt x="0" y="0"/>
                  </a:moveTo>
                  <a:lnTo>
                    <a:pt x="2337925" y="0"/>
                  </a:lnTo>
                  <a:lnTo>
                    <a:pt x="2337925" y="647205"/>
                  </a:lnTo>
                  <a:lnTo>
                    <a:pt x="0" y="647205"/>
                  </a:lnTo>
                  <a:close/>
                </a:path>
              </a:pathLst>
            </a:custGeom>
            <a:solidFill>
              <a:srgbClr val="121212"/>
            </a:solidFill>
          </p:spPr>
        </p:sp>
        <p:sp>
          <p:nvSpPr>
            <p:cNvPr name="Freeform 5" id="5"/>
            <p:cNvSpPr/>
            <p:nvPr/>
          </p:nvSpPr>
          <p:spPr>
            <a:xfrm flipH="false" flipV="false" rot="0">
              <a:off x="6350" y="6350"/>
              <a:ext cx="2337925" cy="647205"/>
            </a:xfrm>
            <a:custGeom>
              <a:avLst/>
              <a:gdLst/>
              <a:ahLst/>
              <a:cxnLst/>
              <a:rect r="r" b="b" t="t" l="l"/>
              <a:pathLst>
                <a:path h="647205" w="2337925">
                  <a:moveTo>
                    <a:pt x="0" y="0"/>
                  </a:moveTo>
                  <a:lnTo>
                    <a:pt x="2337925" y="0"/>
                  </a:lnTo>
                  <a:lnTo>
                    <a:pt x="2337925" y="647205"/>
                  </a:lnTo>
                  <a:lnTo>
                    <a:pt x="0" y="647205"/>
                  </a:lnTo>
                  <a:close/>
                </a:path>
              </a:pathLst>
            </a:custGeom>
            <a:solidFill>
              <a:srgbClr val="FFEC89"/>
            </a:solidFill>
          </p:spPr>
        </p:sp>
        <p:sp>
          <p:nvSpPr>
            <p:cNvPr name="Freeform 6" id="6"/>
            <p:cNvSpPr/>
            <p:nvPr/>
          </p:nvSpPr>
          <p:spPr>
            <a:xfrm flipH="false" flipV="false" rot="0">
              <a:off x="0" y="0"/>
              <a:ext cx="2350625" cy="659905"/>
            </a:xfrm>
            <a:custGeom>
              <a:avLst/>
              <a:gdLst/>
              <a:ahLst/>
              <a:cxnLst/>
              <a:rect r="r" b="b" t="t" l="l"/>
              <a:pathLst>
                <a:path h="659905" w="2350625">
                  <a:moveTo>
                    <a:pt x="2350625" y="659905"/>
                  </a:moveTo>
                  <a:lnTo>
                    <a:pt x="0" y="659905"/>
                  </a:lnTo>
                  <a:lnTo>
                    <a:pt x="0" y="0"/>
                  </a:lnTo>
                  <a:lnTo>
                    <a:pt x="2350625" y="0"/>
                  </a:lnTo>
                  <a:lnTo>
                    <a:pt x="2350625" y="659905"/>
                  </a:lnTo>
                  <a:close/>
                  <a:moveTo>
                    <a:pt x="12700" y="647205"/>
                  </a:moveTo>
                  <a:lnTo>
                    <a:pt x="2337925" y="647205"/>
                  </a:lnTo>
                  <a:lnTo>
                    <a:pt x="2337925" y="12700"/>
                  </a:lnTo>
                  <a:lnTo>
                    <a:pt x="12700" y="12700"/>
                  </a:lnTo>
                  <a:lnTo>
                    <a:pt x="12700" y="647205"/>
                  </a:lnTo>
                  <a:close/>
                </a:path>
              </a:pathLst>
            </a:custGeom>
            <a:solidFill>
              <a:srgbClr val="121212"/>
            </a:solidFill>
          </p:spPr>
        </p:sp>
      </p:grpSp>
      <p:grpSp>
        <p:nvGrpSpPr>
          <p:cNvPr name="Group 7" id="7"/>
          <p:cNvGrpSpPr/>
          <p:nvPr/>
        </p:nvGrpSpPr>
        <p:grpSpPr>
          <a:xfrm rot="0">
            <a:off x="1736852" y="2139976"/>
            <a:ext cx="10230179" cy="2961825"/>
            <a:chOff x="0" y="0"/>
            <a:chExt cx="2418352" cy="700158"/>
          </a:xfrm>
        </p:grpSpPr>
        <p:sp>
          <p:nvSpPr>
            <p:cNvPr name="Freeform 8" id="8"/>
            <p:cNvSpPr/>
            <p:nvPr/>
          </p:nvSpPr>
          <p:spPr>
            <a:xfrm flipH="false" flipV="false" rot="0">
              <a:off x="48260" y="48260"/>
              <a:ext cx="2370092" cy="651898"/>
            </a:xfrm>
            <a:custGeom>
              <a:avLst/>
              <a:gdLst/>
              <a:ahLst/>
              <a:cxnLst/>
              <a:rect r="r" b="b" t="t" l="l"/>
              <a:pathLst>
                <a:path h="651898" w="2370092">
                  <a:moveTo>
                    <a:pt x="0" y="0"/>
                  </a:moveTo>
                  <a:lnTo>
                    <a:pt x="2370092" y="0"/>
                  </a:lnTo>
                  <a:lnTo>
                    <a:pt x="2370092" y="651898"/>
                  </a:lnTo>
                  <a:lnTo>
                    <a:pt x="0" y="651898"/>
                  </a:lnTo>
                  <a:close/>
                </a:path>
              </a:pathLst>
            </a:custGeom>
            <a:solidFill>
              <a:srgbClr val="121212"/>
            </a:solidFill>
          </p:spPr>
        </p:sp>
        <p:sp>
          <p:nvSpPr>
            <p:cNvPr name="Freeform 9" id="9"/>
            <p:cNvSpPr/>
            <p:nvPr/>
          </p:nvSpPr>
          <p:spPr>
            <a:xfrm flipH="false" flipV="false" rot="0">
              <a:off x="6350" y="6350"/>
              <a:ext cx="2370092" cy="651897"/>
            </a:xfrm>
            <a:custGeom>
              <a:avLst/>
              <a:gdLst/>
              <a:ahLst/>
              <a:cxnLst/>
              <a:rect r="r" b="b" t="t" l="l"/>
              <a:pathLst>
                <a:path h="651897" w="2370092">
                  <a:moveTo>
                    <a:pt x="0" y="0"/>
                  </a:moveTo>
                  <a:lnTo>
                    <a:pt x="2370092" y="0"/>
                  </a:lnTo>
                  <a:lnTo>
                    <a:pt x="2370092" y="651897"/>
                  </a:lnTo>
                  <a:lnTo>
                    <a:pt x="0" y="651897"/>
                  </a:lnTo>
                  <a:close/>
                </a:path>
              </a:pathLst>
            </a:custGeom>
            <a:solidFill>
              <a:srgbClr val="F86A9D"/>
            </a:solidFill>
          </p:spPr>
        </p:sp>
        <p:sp>
          <p:nvSpPr>
            <p:cNvPr name="Freeform 10" id="10"/>
            <p:cNvSpPr/>
            <p:nvPr/>
          </p:nvSpPr>
          <p:spPr>
            <a:xfrm flipH="false" flipV="false" rot="0">
              <a:off x="0" y="0"/>
              <a:ext cx="2382792" cy="664597"/>
            </a:xfrm>
            <a:custGeom>
              <a:avLst/>
              <a:gdLst/>
              <a:ahLst/>
              <a:cxnLst/>
              <a:rect r="r" b="b" t="t" l="l"/>
              <a:pathLst>
                <a:path h="664597" w="2382792">
                  <a:moveTo>
                    <a:pt x="2382792" y="664597"/>
                  </a:moveTo>
                  <a:lnTo>
                    <a:pt x="0" y="664597"/>
                  </a:lnTo>
                  <a:lnTo>
                    <a:pt x="0" y="0"/>
                  </a:lnTo>
                  <a:lnTo>
                    <a:pt x="2382792" y="0"/>
                  </a:lnTo>
                  <a:lnTo>
                    <a:pt x="2382792" y="664597"/>
                  </a:lnTo>
                  <a:close/>
                  <a:moveTo>
                    <a:pt x="12700" y="651897"/>
                  </a:moveTo>
                  <a:lnTo>
                    <a:pt x="2370092" y="651897"/>
                  </a:lnTo>
                  <a:lnTo>
                    <a:pt x="2370092" y="12700"/>
                  </a:lnTo>
                  <a:lnTo>
                    <a:pt x="12700" y="12700"/>
                  </a:lnTo>
                  <a:lnTo>
                    <a:pt x="12700" y="651897"/>
                  </a:lnTo>
                  <a:close/>
                </a:path>
              </a:pathLst>
            </a:custGeom>
            <a:solidFill>
              <a:srgbClr val="121212"/>
            </a:solidFill>
          </p:spPr>
        </p:sp>
      </p:grpSp>
      <p:sp>
        <p:nvSpPr>
          <p:cNvPr name="Freeform 11" id="11"/>
          <p:cNvSpPr/>
          <p:nvPr/>
        </p:nvSpPr>
        <p:spPr>
          <a:xfrm flipH="false" flipV="false" rot="820941">
            <a:off x="12065424" y="2062824"/>
            <a:ext cx="3842307" cy="3354604"/>
          </a:xfrm>
          <a:custGeom>
            <a:avLst/>
            <a:gdLst/>
            <a:ahLst/>
            <a:cxnLst/>
            <a:rect r="r" b="b" t="t" l="l"/>
            <a:pathLst>
              <a:path h="3354604" w="3842307">
                <a:moveTo>
                  <a:pt x="0" y="0"/>
                </a:moveTo>
                <a:lnTo>
                  <a:pt x="3842307" y="0"/>
                </a:lnTo>
                <a:lnTo>
                  <a:pt x="3842307" y="3354603"/>
                </a:lnTo>
                <a:lnTo>
                  <a:pt x="0" y="33546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true" flipV="false" rot="0">
            <a:off x="1537888" y="5922752"/>
            <a:ext cx="4340661" cy="2138762"/>
          </a:xfrm>
          <a:custGeom>
            <a:avLst/>
            <a:gdLst/>
            <a:ahLst/>
            <a:cxnLst/>
            <a:rect r="r" b="b" t="t" l="l"/>
            <a:pathLst>
              <a:path h="2138762" w="4340661">
                <a:moveTo>
                  <a:pt x="4340661" y="0"/>
                </a:moveTo>
                <a:lnTo>
                  <a:pt x="0" y="0"/>
                </a:lnTo>
                <a:lnTo>
                  <a:pt x="0" y="2138762"/>
                </a:lnTo>
                <a:lnTo>
                  <a:pt x="4340661" y="2138762"/>
                </a:lnTo>
                <a:lnTo>
                  <a:pt x="434066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7920637" y="5795172"/>
            <a:ext cx="8342349" cy="2362200"/>
          </a:xfrm>
          <a:prstGeom prst="rect">
            <a:avLst/>
          </a:prstGeom>
        </p:spPr>
        <p:txBody>
          <a:bodyPr anchor="t" rtlCol="false" tIns="0" lIns="0" bIns="0" rIns="0">
            <a:spAutoFit/>
          </a:bodyPr>
          <a:lstStyle/>
          <a:p>
            <a:pPr algn="ctr">
              <a:lnSpc>
                <a:spcPts val="9353"/>
              </a:lnSpc>
            </a:pPr>
            <a:r>
              <a:rPr lang="en-US" sz="7794">
                <a:solidFill>
                  <a:srgbClr val="F86A9D"/>
                </a:solidFill>
                <a:latin typeface="Calistoga"/>
                <a:ea typeface="Calistoga"/>
                <a:cs typeface="Calistoga"/>
                <a:sym typeface="Calistoga"/>
              </a:rPr>
              <a:t>SỬ DỤNG HỌC MÁY LAI</a:t>
            </a:r>
          </a:p>
        </p:txBody>
      </p:sp>
      <p:sp>
        <p:nvSpPr>
          <p:cNvPr name="Freeform 14" id="14"/>
          <p:cNvSpPr/>
          <p:nvPr/>
        </p:nvSpPr>
        <p:spPr>
          <a:xfrm flipH="false" flipV="false" rot="0">
            <a:off x="11191920" y="1264668"/>
            <a:ext cx="754167" cy="800757"/>
          </a:xfrm>
          <a:custGeom>
            <a:avLst/>
            <a:gdLst/>
            <a:ahLst/>
            <a:cxnLst/>
            <a:rect r="r" b="b" t="t" l="l"/>
            <a:pathLst>
              <a:path h="800757" w="754167">
                <a:moveTo>
                  <a:pt x="0" y="0"/>
                </a:moveTo>
                <a:lnTo>
                  <a:pt x="754167" y="0"/>
                </a:lnTo>
                <a:lnTo>
                  <a:pt x="754167" y="800757"/>
                </a:lnTo>
                <a:lnTo>
                  <a:pt x="0" y="8007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267657" y="5824257"/>
            <a:ext cx="754167" cy="800757"/>
          </a:xfrm>
          <a:custGeom>
            <a:avLst/>
            <a:gdLst/>
            <a:ahLst/>
            <a:cxnLst/>
            <a:rect r="r" b="b" t="t" l="l"/>
            <a:pathLst>
              <a:path h="800757" w="754167">
                <a:moveTo>
                  <a:pt x="0" y="0"/>
                </a:moveTo>
                <a:lnTo>
                  <a:pt x="754168" y="0"/>
                </a:lnTo>
                <a:lnTo>
                  <a:pt x="754168" y="800757"/>
                </a:lnTo>
                <a:lnTo>
                  <a:pt x="0" y="8007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5856079" y="4626828"/>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5709116" y="849741"/>
            <a:ext cx="2938131" cy="357918"/>
          </a:xfrm>
          <a:custGeom>
            <a:avLst/>
            <a:gdLst/>
            <a:ahLst/>
            <a:cxnLst/>
            <a:rect r="r" b="b" t="t" l="l"/>
            <a:pathLst>
              <a:path h="357918" w="2938131">
                <a:moveTo>
                  <a:pt x="0" y="0"/>
                </a:moveTo>
                <a:lnTo>
                  <a:pt x="2938131" y="0"/>
                </a:lnTo>
                <a:lnTo>
                  <a:pt x="2938131" y="357918"/>
                </a:lnTo>
                <a:lnTo>
                  <a:pt x="0" y="3579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4336937" y="9444754"/>
            <a:ext cx="2430096" cy="1069242"/>
          </a:xfrm>
          <a:custGeom>
            <a:avLst/>
            <a:gdLst/>
            <a:ahLst/>
            <a:cxnLst/>
            <a:rect r="r" b="b" t="t" l="l"/>
            <a:pathLst>
              <a:path h="1069242" w="2430096">
                <a:moveTo>
                  <a:pt x="0" y="0"/>
                </a:moveTo>
                <a:lnTo>
                  <a:pt x="2430095" y="0"/>
                </a:lnTo>
                <a:lnTo>
                  <a:pt x="2430095" y="1069242"/>
                </a:lnTo>
                <a:lnTo>
                  <a:pt x="0" y="1069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4656963" y="1255616"/>
            <a:ext cx="2096680" cy="1349499"/>
          </a:xfrm>
          <a:custGeom>
            <a:avLst/>
            <a:gdLst/>
            <a:ahLst/>
            <a:cxnLst/>
            <a:rect r="r" b="b" t="t" l="l"/>
            <a:pathLst>
              <a:path h="1349499" w="2096680">
                <a:moveTo>
                  <a:pt x="0" y="0"/>
                </a:moveTo>
                <a:lnTo>
                  <a:pt x="2096680" y="0"/>
                </a:lnTo>
                <a:lnTo>
                  <a:pt x="2096680" y="1349499"/>
                </a:lnTo>
                <a:lnTo>
                  <a:pt x="0" y="134949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0" id="20"/>
          <p:cNvSpPr txBox="true"/>
          <p:nvPr/>
        </p:nvSpPr>
        <p:spPr>
          <a:xfrm rot="0">
            <a:off x="2726047" y="2231168"/>
            <a:ext cx="8081970" cy="2890009"/>
          </a:xfrm>
          <a:prstGeom prst="rect">
            <a:avLst/>
          </a:prstGeom>
        </p:spPr>
        <p:txBody>
          <a:bodyPr anchor="t" rtlCol="false" tIns="0" lIns="0" bIns="0" rIns="0">
            <a:spAutoFit/>
          </a:bodyPr>
          <a:lstStyle/>
          <a:p>
            <a:pPr algn="ctr">
              <a:lnSpc>
                <a:spcPts val="11252"/>
              </a:lnSpc>
            </a:pPr>
            <a:r>
              <a:rPr lang="en-US" b="true" sz="9376" spc="-337">
                <a:solidFill>
                  <a:srgbClr val="FFFAF2"/>
                </a:solidFill>
                <a:latin typeface="Cloud Soft Bold"/>
                <a:ea typeface="Cloud Soft Bold"/>
                <a:cs typeface="Cloud Soft Bold"/>
                <a:sym typeface="Cloud Soft Bold"/>
              </a:rPr>
              <a:t>MÔ HÌNH GỢI Ý PHIM </a:t>
            </a:r>
          </a:p>
        </p:txBody>
      </p:sp>
      <p:sp>
        <p:nvSpPr>
          <p:cNvPr name="TextBox 21" id="21"/>
          <p:cNvSpPr txBox="true"/>
          <p:nvPr/>
        </p:nvSpPr>
        <p:spPr>
          <a:xfrm rot="-1817052">
            <a:off x="617350" y="1373347"/>
            <a:ext cx="2977055" cy="1200430"/>
          </a:xfrm>
          <a:prstGeom prst="rect">
            <a:avLst/>
          </a:prstGeom>
        </p:spPr>
        <p:txBody>
          <a:bodyPr anchor="t" rtlCol="false" tIns="0" lIns="0" bIns="0" rIns="0">
            <a:spAutoFit/>
          </a:bodyPr>
          <a:lstStyle/>
          <a:p>
            <a:pPr algn="ctr">
              <a:lnSpc>
                <a:spcPts val="4199"/>
              </a:lnSpc>
            </a:pPr>
            <a:r>
              <a:rPr lang="en-US" b="true" sz="2999">
                <a:solidFill>
                  <a:srgbClr val="FFFAF2"/>
                </a:solidFill>
                <a:latin typeface="Cloud Soft Bold"/>
                <a:ea typeface="Cloud Soft Bold"/>
                <a:cs typeface="Cloud Soft Bold"/>
                <a:sym typeface="Cloud Soft Bold"/>
              </a:rPr>
              <a:t>HANA... DUL... SET!</a:t>
            </a:r>
          </a:p>
        </p:txBody>
      </p:sp>
      <p:sp>
        <p:nvSpPr>
          <p:cNvPr name="TextBox 22" id="22"/>
          <p:cNvSpPr txBox="true"/>
          <p:nvPr/>
        </p:nvSpPr>
        <p:spPr>
          <a:xfrm rot="0">
            <a:off x="8589982" y="8758313"/>
            <a:ext cx="8393317" cy="988697"/>
          </a:xfrm>
          <a:prstGeom prst="rect">
            <a:avLst/>
          </a:prstGeom>
        </p:spPr>
        <p:txBody>
          <a:bodyPr anchor="t" rtlCol="false" tIns="0" lIns="0" bIns="0" rIns="0">
            <a:spAutoFit/>
          </a:bodyPr>
          <a:lstStyle/>
          <a:p>
            <a:pPr algn="r">
              <a:lnSpc>
                <a:spcPts val="7979"/>
              </a:lnSpc>
            </a:pPr>
            <a:r>
              <a:rPr lang="en-US" sz="5699" b="true">
                <a:solidFill>
                  <a:srgbClr val="FFFAF2"/>
                </a:solidFill>
                <a:latin typeface="Cloud Soft Bold"/>
                <a:ea typeface="Cloud Soft Bold"/>
                <a:cs typeface="Cloud Soft Bold"/>
                <a:sym typeface="Cloud Soft Bold"/>
              </a:rPr>
              <a:t>NHÓM 11</a:t>
            </a:r>
          </a:p>
        </p:txBody>
      </p:sp>
      <p:sp>
        <p:nvSpPr>
          <p:cNvPr name="Freeform 23" id="23"/>
          <p:cNvSpPr/>
          <p:nvPr/>
        </p:nvSpPr>
        <p:spPr>
          <a:xfrm flipH="false" flipV="false" rot="0">
            <a:off x="3170528" y="8834120"/>
            <a:ext cx="510469" cy="542004"/>
          </a:xfrm>
          <a:custGeom>
            <a:avLst/>
            <a:gdLst/>
            <a:ahLst/>
            <a:cxnLst/>
            <a:rect r="r" b="b" t="t" l="l"/>
            <a:pathLst>
              <a:path h="542004" w="510469">
                <a:moveTo>
                  <a:pt x="0" y="0"/>
                </a:moveTo>
                <a:lnTo>
                  <a:pt x="510469" y="0"/>
                </a:lnTo>
                <a:lnTo>
                  <a:pt x="510469" y="542004"/>
                </a:lnTo>
                <a:lnTo>
                  <a:pt x="0" y="542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152417" y="-204609"/>
            <a:ext cx="18713202" cy="3071335"/>
            <a:chOff x="0" y="0"/>
            <a:chExt cx="121573517" cy="19953456"/>
          </a:xfrm>
        </p:grpSpPr>
        <p:sp>
          <p:nvSpPr>
            <p:cNvPr name="Freeform 3" id="3"/>
            <p:cNvSpPr/>
            <p:nvPr/>
          </p:nvSpPr>
          <p:spPr>
            <a:xfrm flipH="false" flipV="false" rot="0">
              <a:off x="72390" y="72390"/>
              <a:ext cx="121428733" cy="19808676"/>
            </a:xfrm>
            <a:custGeom>
              <a:avLst/>
              <a:gdLst/>
              <a:ahLst/>
              <a:cxnLst/>
              <a:rect r="r" b="b" t="t" l="l"/>
              <a:pathLst>
                <a:path h="19808676" w="121428733">
                  <a:moveTo>
                    <a:pt x="0" y="0"/>
                  </a:moveTo>
                  <a:lnTo>
                    <a:pt x="121428733" y="0"/>
                  </a:lnTo>
                  <a:lnTo>
                    <a:pt x="121428733" y="19808676"/>
                  </a:lnTo>
                  <a:lnTo>
                    <a:pt x="0" y="19808676"/>
                  </a:lnTo>
                  <a:lnTo>
                    <a:pt x="0" y="0"/>
                  </a:lnTo>
                  <a:close/>
                </a:path>
              </a:pathLst>
            </a:custGeom>
            <a:solidFill>
              <a:srgbClr val="F86A9D"/>
            </a:solidFill>
          </p:spPr>
        </p:sp>
        <p:sp>
          <p:nvSpPr>
            <p:cNvPr name="Freeform 4" id="4"/>
            <p:cNvSpPr/>
            <p:nvPr/>
          </p:nvSpPr>
          <p:spPr>
            <a:xfrm flipH="false" flipV="false" rot="0">
              <a:off x="0" y="0"/>
              <a:ext cx="121573516" cy="19953456"/>
            </a:xfrm>
            <a:custGeom>
              <a:avLst/>
              <a:gdLst/>
              <a:ahLst/>
              <a:cxnLst/>
              <a:rect r="r" b="b" t="t" l="l"/>
              <a:pathLst>
                <a:path h="19953456" w="121573516">
                  <a:moveTo>
                    <a:pt x="121428743" y="19808676"/>
                  </a:moveTo>
                  <a:lnTo>
                    <a:pt x="121573516" y="19808676"/>
                  </a:lnTo>
                  <a:lnTo>
                    <a:pt x="121573516" y="19953456"/>
                  </a:lnTo>
                  <a:lnTo>
                    <a:pt x="121428743" y="19953456"/>
                  </a:lnTo>
                  <a:lnTo>
                    <a:pt x="121428743" y="19808676"/>
                  </a:lnTo>
                  <a:close/>
                  <a:moveTo>
                    <a:pt x="0" y="144780"/>
                  </a:moveTo>
                  <a:lnTo>
                    <a:pt x="144780" y="144780"/>
                  </a:lnTo>
                  <a:lnTo>
                    <a:pt x="144780" y="19808676"/>
                  </a:lnTo>
                  <a:lnTo>
                    <a:pt x="0" y="19808676"/>
                  </a:lnTo>
                  <a:lnTo>
                    <a:pt x="0" y="144780"/>
                  </a:lnTo>
                  <a:close/>
                  <a:moveTo>
                    <a:pt x="0" y="19808676"/>
                  </a:moveTo>
                  <a:lnTo>
                    <a:pt x="144780" y="19808676"/>
                  </a:lnTo>
                  <a:lnTo>
                    <a:pt x="144780" y="19953456"/>
                  </a:lnTo>
                  <a:lnTo>
                    <a:pt x="0" y="19953456"/>
                  </a:lnTo>
                  <a:lnTo>
                    <a:pt x="0" y="19808676"/>
                  </a:lnTo>
                  <a:close/>
                  <a:moveTo>
                    <a:pt x="121428743" y="144780"/>
                  </a:moveTo>
                  <a:lnTo>
                    <a:pt x="121573516" y="144780"/>
                  </a:lnTo>
                  <a:lnTo>
                    <a:pt x="121573516" y="19808676"/>
                  </a:lnTo>
                  <a:lnTo>
                    <a:pt x="121428743" y="19808676"/>
                  </a:lnTo>
                  <a:lnTo>
                    <a:pt x="121428743" y="144780"/>
                  </a:lnTo>
                  <a:close/>
                  <a:moveTo>
                    <a:pt x="144780" y="19808676"/>
                  </a:moveTo>
                  <a:lnTo>
                    <a:pt x="121428743" y="19808676"/>
                  </a:lnTo>
                  <a:lnTo>
                    <a:pt x="121428743" y="19953456"/>
                  </a:lnTo>
                  <a:lnTo>
                    <a:pt x="144780" y="19953456"/>
                  </a:lnTo>
                  <a:lnTo>
                    <a:pt x="144780" y="19808676"/>
                  </a:lnTo>
                  <a:close/>
                  <a:moveTo>
                    <a:pt x="121428743" y="0"/>
                  </a:moveTo>
                  <a:lnTo>
                    <a:pt x="121573516" y="0"/>
                  </a:lnTo>
                  <a:lnTo>
                    <a:pt x="121573516" y="144780"/>
                  </a:lnTo>
                  <a:lnTo>
                    <a:pt x="121428743" y="144780"/>
                  </a:lnTo>
                  <a:lnTo>
                    <a:pt x="121428743" y="0"/>
                  </a:lnTo>
                  <a:close/>
                  <a:moveTo>
                    <a:pt x="0" y="0"/>
                  </a:moveTo>
                  <a:lnTo>
                    <a:pt x="144780" y="0"/>
                  </a:lnTo>
                  <a:lnTo>
                    <a:pt x="144780" y="144780"/>
                  </a:lnTo>
                  <a:lnTo>
                    <a:pt x="0" y="144780"/>
                  </a:lnTo>
                  <a:lnTo>
                    <a:pt x="0" y="0"/>
                  </a:lnTo>
                  <a:close/>
                  <a:moveTo>
                    <a:pt x="144780" y="0"/>
                  </a:moveTo>
                  <a:lnTo>
                    <a:pt x="121428743" y="0"/>
                  </a:lnTo>
                  <a:lnTo>
                    <a:pt x="121428743" y="144780"/>
                  </a:lnTo>
                  <a:lnTo>
                    <a:pt x="144780" y="144780"/>
                  </a:lnTo>
                  <a:lnTo>
                    <a:pt x="144780" y="0"/>
                  </a:lnTo>
                  <a:close/>
                </a:path>
              </a:pathLst>
            </a:custGeom>
            <a:solidFill>
              <a:srgbClr val="121212"/>
            </a:solidFill>
          </p:spPr>
        </p:sp>
      </p:grpSp>
      <p:grpSp>
        <p:nvGrpSpPr>
          <p:cNvPr name="Group 5" id="5"/>
          <p:cNvGrpSpPr/>
          <p:nvPr/>
        </p:nvGrpSpPr>
        <p:grpSpPr>
          <a:xfrm rot="0">
            <a:off x="8747728" y="2863357"/>
            <a:ext cx="4867108" cy="3548588"/>
            <a:chOff x="0" y="0"/>
            <a:chExt cx="2118429" cy="1544537"/>
          </a:xfrm>
        </p:grpSpPr>
        <p:sp>
          <p:nvSpPr>
            <p:cNvPr name="Freeform 6" id="6"/>
            <p:cNvSpPr/>
            <p:nvPr/>
          </p:nvSpPr>
          <p:spPr>
            <a:xfrm flipH="false" flipV="false" rot="0">
              <a:off x="48260" y="4826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121212"/>
            </a:solidFill>
          </p:spPr>
        </p:sp>
        <p:sp>
          <p:nvSpPr>
            <p:cNvPr name="Freeform 7" id="7"/>
            <p:cNvSpPr/>
            <p:nvPr/>
          </p:nvSpPr>
          <p:spPr>
            <a:xfrm flipH="false" flipV="false" rot="0">
              <a:off x="6350" y="635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FFEC89"/>
            </a:solidFill>
          </p:spPr>
        </p:sp>
        <p:sp>
          <p:nvSpPr>
            <p:cNvPr name="Freeform 8" id="8"/>
            <p:cNvSpPr/>
            <p:nvPr/>
          </p:nvSpPr>
          <p:spPr>
            <a:xfrm flipH="false" flipV="false" rot="0">
              <a:off x="0" y="0"/>
              <a:ext cx="2082869" cy="1508977"/>
            </a:xfrm>
            <a:custGeom>
              <a:avLst/>
              <a:gdLst/>
              <a:ahLst/>
              <a:cxnLst/>
              <a:rect r="r" b="b" t="t" l="l"/>
              <a:pathLst>
                <a:path h="1508977" w="2082869">
                  <a:moveTo>
                    <a:pt x="2082869" y="1508977"/>
                  </a:moveTo>
                  <a:lnTo>
                    <a:pt x="0" y="1508977"/>
                  </a:lnTo>
                  <a:lnTo>
                    <a:pt x="0" y="0"/>
                  </a:lnTo>
                  <a:lnTo>
                    <a:pt x="2082869" y="0"/>
                  </a:lnTo>
                  <a:lnTo>
                    <a:pt x="2082869" y="1508977"/>
                  </a:lnTo>
                  <a:close/>
                  <a:moveTo>
                    <a:pt x="12700" y="1496277"/>
                  </a:moveTo>
                  <a:lnTo>
                    <a:pt x="2070169" y="1496277"/>
                  </a:lnTo>
                  <a:lnTo>
                    <a:pt x="2070169" y="12700"/>
                  </a:lnTo>
                  <a:lnTo>
                    <a:pt x="12700" y="12700"/>
                  </a:lnTo>
                  <a:lnTo>
                    <a:pt x="12700" y="1496277"/>
                  </a:lnTo>
                  <a:close/>
                </a:path>
              </a:pathLst>
            </a:custGeom>
            <a:solidFill>
              <a:srgbClr val="121212"/>
            </a:solidFill>
          </p:spPr>
        </p:sp>
      </p:grpSp>
      <p:sp>
        <p:nvSpPr>
          <p:cNvPr name="TextBox 9" id="9"/>
          <p:cNvSpPr txBox="true"/>
          <p:nvPr/>
        </p:nvSpPr>
        <p:spPr>
          <a:xfrm rot="0">
            <a:off x="1028700" y="905933"/>
            <a:ext cx="13122181" cy="1432362"/>
          </a:xfrm>
          <a:prstGeom prst="rect">
            <a:avLst/>
          </a:prstGeom>
        </p:spPr>
        <p:txBody>
          <a:bodyPr anchor="t" rtlCol="false" tIns="0" lIns="0" bIns="0" rIns="0">
            <a:spAutoFit/>
          </a:bodyPr>
          <a:lstStyle/>
          <a:p>
            <a:pPr algn="l">
              <a:lnSpc>
                <a:spcPts val="11037"/>
              </a:lnSpc>
            </a:pPr>
            <a:r>
              <a:rPr lang="en-US" sz="10034">
                <a:solidFill>
                  <a:srgbClr val="FFEC89"/>
                </a:solidFill>
                <a:latin typeface="Genty"/>
                <a:ea typeface="Genty"/>
                <a:cs typeface="Genty"/>
                <a:sym typeface="Genty"/>
              </a:rPr>
              <a:t>Collaborative Filtering</a:t>
            </a:r>
          </a:p>
        </p:txBody>
      </p:sp>
      <p:grpSp>
        <p:nvGrpSpPr>
          <p:cNvPr name="Group 10" id="10"/>
          <p:cNvGrpSpPr/>
          <p:nvPr/>
        </p:nvGrpSpPr>
        <p:grpSpPr>
          <a:xfrm rot="0">
            <a:off x="10095421" y="3943647"/>
            <a:ext cx="7780283" cy="5672571"/>
            <a:chOff x="0" y="0"/>
            <a:chExt cx="2118429" cy="1544537"/>
          </a:xfrm>
        </p:grpSpPr>
        <p:sp>
          <p:nvSpPr>
            <p:cNvPr name="Freeform 11" id="11"/>
            <p:cNvSpPr/>
            <p:nvPr/>
          </p:nvSpPr>
          <p:spPr>
            <a:xfrm flipH="false" flipV="false" rot="0">
              <a:off x="48260" y="4826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121212"/>
            </a:solidFill>
          </p:spPr>
        </p:sp>
        <p:sp>
          <p:nvSpPr>
            <p:cNvPr name="Freeform 12" id="12"/>
            <p:cNvSpPr/>
            <p:nvPr/>
          </p:nvSpPr>
          <p:spPr>
            <a:xfrm flipH="false" flipV="false" rot="0">
              <a:off x="6350" y="635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FFC6DA"/>
            </a:solidFill>
          </p:spPr>
        </p:sp>
        <p:sp>
          <p:nvSpPr>
            <p:cNvPr name="Freeform 13" id="13"/>
            <p:cNvSpPr/>
            <p:nvPr/>
          </p:nvSpPr>
          <p:spPr>
            <a:xfrm flipH="false" flipV="false" rot="0">
              <a:off x="0" y="0"/>
              <a:ext cx="2082869" cy="1508977"/>
            </a:xfrm>
            <a:custGeom>
              <a:avLst/>
              <a:gdLst/>
              <a:ahLst/>
              <a:cxnLst/>
              <a:rect r="r" b="b" t="t" l="l"/>
              <a:pathLst>
                <a:path h="1508977" w="2082869">
                  <a:moveTo>
                    <a:pt x="2082869" y="1508977"/>
                  </a:moveTo>
                  <a:lnTo>
                    <a:pt x="0" y="1508977"/>
                  </a:lnTo>
                  <a:lnTo>
                    <a:pt x="0" y="0"/>
                  </a:lnTo>
                  <a:lnTo>
                    <a:pt x="2082869" y="0"/>
                  </a:lnTo>
                  <a:lnTo>
                    <a:pt x="2082869" y="1508977"/>
                  </a:lnTo>
                  <a:close/>
                  <a:moveTo>
                    <a:pt x="12700" y="1496277"/>
                  </a:moveTo>
                  <a:lnTo>
                    <a:pt x="2070169" y="1496277"/>
                  </a:lnTo>
                  <a:lnTo>
                    <a:pt x="2070169" y="12700"/>
                  </a:lnTo>
                  <a:lnTo>
                    <a:pt x="12700" y="12700"/>
                  </a:lnTo>
                  <a:lnTo>
                    <a:pt x="12700" y="1496277"/>
                  </a:lnTo>
                  <a:close/>
                </a:path>
              </a:pathLst>
            </a:custGeom>
            <a:solidFill>
              <a:srgbClr val="121212"/>
            </a:solidFill>
          </p:spPr>
        </p:sp>
      </p:grpSp>
      <p:sp>
        <p:nvSpPr>
          <p:cNvPr name="Freeform 14" id="14"/>
          <p:cNvSpPr/>
          <p:nvPr/>
        </p:nvSpPr>
        <p:spPr>
          <a:xfrm flipH="false" flipV="false" rot="203393">
            <a:off x="13177311" y="1311037"/>
            <a:ext cx="4087556" cy="2014050"/>
          </a:xfrm>
          <a:custGeom>
            <a:avLst/>
            <a:gdLst/>
            <a:ahLst/>
            <a:cxnLst/>
            <a:rect r="r" b="b" t="t" l="l"/>
            <a:pathLst>
              <a:path h="2014050" w="4087556">
                <a:moveTo>
                  <a:pt x="0" y="0"/>
                </a:moveTo>
                <a:lnTo>
                  <a:pt x="4087556" y="0"/>
                </a:lnTo>
                <a:lnTo>
                  <a:pt x="4087556" y="2014051"/>
                </a:lnTo>
                <a:lnTo>
                  <a:pt x="0" y="2014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6310244" y="815664"/>
            <a:ext cx="1370500" cy="458495"/>
          </a:xfrm>
          <a:custGeom>
            <a:avLst/>
            <a:gdLst/>
            <a:ahLst/>
            <a:cxnLst/>
            <a:rect r="r" b="b" t="t" l="l"/>
            <a:pathLst>
              <a:path h="458495" w="1370500">
                <a:moveTo>
                  <a:pt x="0" y="0"/>
                </a:moveTo>
                <a:lnTo>
                  <a:pt x="1370500" y="0"/>
                </a:lnTo>
                <a:lnTo>
                  <a:pt x="1370500" y="458495"/>
                </a:lnTo>
                <a:lnTo>
                  <a:pt x="0" y="4584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337092">
            <a:off x="15851240" y="3612738"/>
            <a:ext cx="437325" cy="464341"/>
          </a:xfrm>
          <a:custGeom>
            <a:avLst/>
            <a:gdLst/>
            <a:ahLst/>
            <a:cxnLst/>
            <a:rect r="r" b="b" t="t" l="l"/>
            <a:pathLst>
              <a:path h="464341" w="437325">
                <a:moveTo>
                  <a:pt x="0" y="0"/>
                </a:moveTo>
                <a:lnTo>
                  <a:pt x="437325" y="0"/>
                </a:lnTo>
                <a:lnTo>
                  <a:pt x="437325" y="464340"/>
                </a:lnTo>
                <a:lnTo>
                  <a:pt x="0" y="4643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975842">
            <a:off x="13165868" y="767071"/>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8909019" y="9258300"/>
            <a:ext cx="2938131" cy="357918"/>
          </a:xfrm>
          <a:custGeom>
            <a:avLst/>
            <a:gdLst/>
            <a:ahLst/>
            <a:cxnLst/>
            <a:rect r="r" b="b" t="t" l="l"/>
            <a:pathLst>
              <a:path h="357918" w="2938131">
                <a:moveTo>
                  <a:pt x="0" y="0"/>
                </a:moveTo>
                <a:lnTo>
                  <a:pt x="2938131" y="0"/>
                </a:lnTo>
                <a:lnTo>
                  <a:pt x="2938131" y="357918"/>
                </a:lnTo>
                <a:lnTo>
                  <a:pt x="0" y="3579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51667" y="3116151"/>
            <a:ext cx="8359841" cy="5893688"/>
          </a:xfrm>
          <a:custGeom>
            <a:avLst/>
            <a:gdLst/>
            <a:ahLst/>
            <a:cxnLst/>
            <a:rect r="r" b="b" t="t" l="l"/>
            <a:pathLst>
              <a:path h="5893688" w="8359841">
                <a:moveTo>
                  <a:pt x="0" y="0"/>
                </a:moveTo>
                <a:lnTo>
                  <a:pt x="8359841" y="0"/>
                </a:lnTo>
                <a:lnTo>
                  <a:pt x="8359841" y="5893688"/>
                </a:lnTo>
                <a:lnTo>
                  <a:pt x="0" y="5893688"/>
                </a:lnTo>
                <a:lnTo>
                  <a:pt x="0" y="0"/>
                </a:lnTo>
                <a:close/>
              </a:path>
            </a:pathLst>
          </a:custGeom>
          <a:blipFill>
            <a:blip r:embed="rId12"/>
            <a:stretch>
              <a:fillRect l="0" t="0" r="0" b="0"/>
            </a:stretch>
          </a:blipFill>
        </p:spPr>
      </p:sp>
      <p:sp>
        <p:nvSpPr>
          <p:cNvPr name="TextBox 20" id="20"/>
          <p:cNvSpPr txBox="true"/>
          <p:nvPr/>
        </p:nvSpPr>
        <p:spPr>
          <a:xfrm rot="0">
            <a:off x="10658983" y="4197488"/>
            <a:ext cx="6336511" cy="4884494"/>
          </a:xfrm>
          <a:prstGeom prst="rect">
            <a:avLst/>
          </a:prstGeom>
        </p:spPr>
        <p:txBody>
          <a:bodyPr anchor="t" rtlCol="false" tIns="0" lIns="0" bIns="0" rIns="0">
            <a:spAutoFit/>
          </a:bodyPr>
          <a:lstStyle/>
          <a:p>
            <a:pPr algn="l">
              <a:lnSpc>
                <a:spcPts val="4300"/>
              </a:lnSpc>
            </a:pPr>
            <a:r>
              <a:rPr lang="en-US" sz="3072" b="true">
                <a:solidFill>
                  <a:srgbClr val="121212"/>
                </a:solidFill>
                <a:latin typeface="Cloud Soft Bold"/>
                <a:ea typeface="Cloud Soft Bold"/>
                <a:cs typeface="Cloud Soft Bold"/>
                <a:sym typeface="Cloud Soft Bold"/>
              </a:rPr>
              <a:t>Khái niệm</a:t>
            </a:r>
          </a:p>
          <a:p>
            <a:pPr algn="l" marL="663261" indent="-331630" lvl="1">
              <a:lnSpc>
                <a:spcPts val="4300"/>
              </a:lnSpc>
              <a:buFont typeface="Arial"/>
              <a:buChar char="•"/>
            </a:pPr>
            <a:r>
              <a:rPr lang="en-US" sz="3072">
                <a:solidFill>
                  <a:srgbClr val="121212"/>
                </a:solidFill>
                <a:latin typeface="Cloud Soft"/>
                <a:ea typeface="Cloud Soft"/>
                <a:cs typeface="Cloud Soft"/>
                <a:sym typeface="Cloud Soft"/>
              </a:rPr>
              <a:t>CF</a:t>
            </a:r>
            <a:r>
              <a:rPr lang="en-US" sz="3072">
                <a:solidFill>
                  <a:srgbClr val="121212"/>
                </a:solidFill>
                <a:latin typeface="Cloud Soft"/>
                <a:ea typeface="Cloud Soft"/>
                <a:cs typeface="Cloud Soft"/>
                <a:sym typeface="Cloud Soft"/>
              </a:rPr>
              <a:t> gợi ý dựa trên hành vi hoặc đánh giá của những người dùng khác thay vì chỉ dựa vào nội dung sản phẩm.</a:t>
            </a:r>
          </a:p>
          <a:p>
            <a:pPr algn="l" marL="663261" indent="-331630" lvl="1">
              <a:lnSpc>
                <a:spcPts val="4300"/>
              </a:lnSpc>
              <a:buFont typeface="Arial"/>
              <a:buChar char="•"/>
            </a:pPr>
            <a:r>
              <a:rPr lang="en-US" sz="3072">
                <a:solidFill>
                  <a:srgbClr val="121212"/>
                </a:solidFill>
                <a:latin typeface="Cloud Soft"/>
                <a:ea typeface="Cloud Soft"/>
                <a:cs typeface="Cloud Soft"/>
                <a:sym typeface="Cloud Soft"/>
              </a:rPr>
              <a:t>Ý tưởng: “Nếu những người giống bạn thích A, có khả năng bạn cũng thích A.”</a:t>
            </a:r>
          </a:p>
          <a:p>
            <a:pPr algn="l">
              <a:lnSpc>
                <a:spcPts val="43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152417" y="-204609"/>
            <a:ext cx="18713202" cy="3071335"/>
            <a:chOff x="0" y="0"/>
            <a:chExt cx="121573517" cy="19953456"/>
          </a:xfrm>
        </p:grpSpPr>
        <p:sp>
          <p:nvSpPr>
            <p:cNvPr name="Freeform 3" id="3"/>
            <p:cNvSpPr/>
            <p:nvPr/>
          </p:nvSpPr>
          <p:spPr>
            <a:xfrm flipH="false" flipV="false" rot="0">
              <a:off x="72390" y="72390"/>
              <a:ext cx="121428733" cy="19808676"/>
            </a:xfrm>
            <a:custGeom>
              <a:avLst/>
              <a:gdLst/>
              <a:ahLst/>
              <a:cxnLst/>
              <a:rect r="r" b="b" t="t" l="l"/>
              <a:pathLst>
                <a:path h="19808676" w="121428733">
                  <a:moveTo>
                    <a:pt x="0" y="0"/>
                  </a:moveTo>
                  <a:lnTo>
                    <a:pt x="121428733" y="0"/>
                  </a:lnTo>
                  <a:lnTo>
                    <a:pt x="121428733" y="19808676"/>
                  </a:lnTo>
                  <a:lnTo>
                    <a:pt x="0" y="19808676"/>
                  </a:lnTo>
                  <a:lnTo>
                    <a:pt x="0" y="0"/>
                  </a:lnTo>
                  <a:close/>
                </a:path>
              </a:pathLst>
            </a:custGeom>
            <a:solidFill>
              <a:srgbClr val="F86A9D"/>
            </a:solidFill>
          </p:spPr>
        </p:sp>
        <p:sp>
          <p:nvSpPr>
            <p:cNvPr name="Freeform 4" id="4"/>
            <p:cNvSpPr/>
            <p:nvPr/>
          </p:nvSpPr>
          <p:spPr>
            <a:xfrm flipH="false" flipV="false" rot="0">
              <a:off x="0" y="0"/>
              <a:ext cx="121573516" cy="19953456"/>
            </a:xfrm>
            <a:custGeom>
              <a:avLst/>
              <a:gdLst/>
              <a:ahLst/>
              <a:cxnLst/>
              <a:rect r="r" b="b" t="t" l="l"/>
              <a:pathLst>
                <a:path h="19953456" w="121573516">
                  <a:moveTo>
                    <a:pt x="121428743" y="19808676"/>
                  </a:moveTo>
                  <a:lnTo>
                    <a:pt x="121573516" y="19808676"/>
                  </a:lnTo>
                  <a:lnTo>
                    <a:pt x="121573516" y="19953456"/>
                  </a:lnTo>
                  <a:lnTo>
                    <a:pt x="121428743" y="19953456"/>
                  </a:lnTo>
                  <a:lnTo>
                    <a:pt x="121428743" y="19808676"/>
                  </a:lnTo>
                  <a:close/>
                  <a:moveTo>
                    <a:pt x="0" y="144780"/>
                  </a:moveTo>
                  <a:lnTo>
                    <a:pt x="144780" y="144780"/>
                  </a:lnTo>
                  <a:lnTo>
                    <a:pt x="144780" y="19808676"/>
                  </a:lnTo>
                  <a:lnTo>
                    <a:pt x="0" y="19808676"/>
                  </a:lnTo>
                  <a:lnTo>
                    <a:pt x="0" y="144780"/>
                  </a:lnTo>
                  <a:close/>
                  <a:moveTo>
                    <a:pt x="0" y="19808676"/>
                  </a:moveTo>
                  <a:lnTo>
                    <a:pt x="144780" y="19808676"/>
                  </a:lnTo>
                  <a:lnTo>
                    <a:pt x="144780" y="19953456"/>
                  </a:lnTo>
                  <a:lnTo>
                    <a:pt x="0" y="19953456"/>
                  </a:lnTo>
                  <a:lnTo>
                    <a:pt x="0" y="19808676"/>
                  </a:lnTo>
                  <a:close/>
                  <a:moveTo>
                    <a:pt x="121428743" y="144780"/>
                  </a:moveTo>
                  <a:lnTo>
                    <a:pt x="121573516" y="144780"/>
                  </a:lnTo>
                  <a:lnTo>
                    <a:pt x="121573516" y="19808676"/>
                  </a:lnTo>
                  <a:lnTo>
                    <a:pt x="121428743" y="19808676"/>
                  </a:lnTo>
                  <a:lnTo>
                    <a:pt x="121428743" y="144780"/>
                  </a:lnTo>
                  <a:close/>
                  <a:moveTo>
                    <a:pt x="144780" y="19808676"/>
                  </a:moveTo>
                  <a:lnTo>
                    <a:pt x="121428743" y="19808676"/>
                  </a:lnTo>
                  <a:lnTo>
                    <a:pt x="121428743" y="19953456"/>
                  </a:lnTo>
                  <a:lnTo>
                    <a:pt x="144780" y="19953456"/>
                  </a:lnTo>
                  <a:lnTo>
                    <a:pt x="144780" y="19808676"/>
                  </a:lnTo>
                  <a:close/>
                  <a:moveTo>
                    <a:pt x="121428743" y="0"/>
                  </a:moveTo>
                  <a:lnTo>
                    <a:pt x="121573516" y="0"/>
                  </a:lnTo>
                  <a:lnTo>
                    <a:pt x="121573516" y="144780"/>
                  </a:lnTo>
                  <a:lnTo>
                    <a:pt x="121428743" y="144780"/>
                  </a:lnTo>
                  <a:lnTo>
                    <a:pt x="121428743" y="0"/>
                  </a:lnTo>
                  <a:close/>
                  <a:moveTo>
                    <a:pt x="0" y="0"/>
                  </a:moveTo>
                  <a:lnTo>
                    <a:pt x="144780" y="0"/>
                  </a:lnTo>
                  <a:lnTo>
                    <a:pt x="144780" y="144780"/>
                  </a:lnTo>
                  <a:lnTo>
                    <a:pt x="0" y="144780"/>
                  </a:lnTo>
                  <a:lnTo>
                    <a:pt x="0" y="0"/>
                  </a:lnTo>
                  <a:close/>
                  <a:moveTo>
                    <a:pt x="144780" y="0"/>
                  </a:moveTo>
                  <a:lnTo>
                    <a:pt x="121428743" y="0"/>
                  </a:lnTo>
                  <a:lnTo>
                    <a:pt x="121428743" y="144780"/>
                  </a:lnTo>
                  <a:lnTo>
                    <a:pt x="144780" y="144780"/>
                  </a:lnTo>
                  <a:lnTo>
                    <a:pt x="144780" y="0"/>
                  </a:lnTo>
                  <a:close/>
                </a:path>
              </a:pathLst>
            </a:custGeom>
            <a:solidFill>
              <a:srgbClr val="121212"/>
            </a:solidFill>
          </p:spPr>
        </p:sp>
      </p:grpSp>
      <p:sp>
        <p:nvSpPr>
          <p:cNvPr name="TextBox 5" id="5"/>
          <p:cNvSpPr txBox="true"/>
          <p:nvPr/>
        </p:nvSpPr>
        <p:spPr>
          <a:xfrm rot="0">
            <a:off x="1028700" y="662503"/>
            <a:ext cx="13122181" cy="1432362"/>
          </a:xfrm>
          <a:prstGeom prst="rect">
            <a:avLst/>
          </a:prstGeom>
        </p:spPr>
        <p:txBody>
          <a:bodyPr anchor="t" rtlCol="false" tIns="0" lIns="0" bIns="0" rIns="0">
            <a:spAutoFit/>
          </a:bodyPr>
          <a:lstStyle/>
          <a:p>
            <a:pPr algn="l">
              <a:lnSpc>
                <a:spcPts val="11037"/>
              </a:lnSpc>
            </a:pPr>
            <a:r>
              <a:rPr lang="en-US" sz="10034">
                <a:solidFill>
                  <a:srgbClr val="FFEC89"/>
                </a:solidFill>
                <a:latin typeface="Genty"/>
                <a:ea typeface="Genty"/>
                <a:cs typeface="Genty"/>
                <a:sym typeface="Genty"/>
              </a:rPr>
              <a:t>Collaborative Filtering</a:t>
            </a:r>
          </a:p>
        </p:txBody>
      </p:sp>
      <p:grpSp>
        <p:nvGrpSpPr>
          <p:cNvPr name="Group 6" id="6"/>
          <p:cNvGrpSpPr/>
          <p:nvPr/>
        </p:nvGrpSpPr>
        <p:grpSpPr>
          <a:xfrm rot="0">
            <a:off x="8359841" y="3167098"/>
            <a:ext cx="9611937" cy="6270161"/>
            <a:chOff x="0" y="0"/>
            <a:chExt cx="2346010" cy="1530374"/>
          </a:xfrm>
        </p:grpSpPr>
        <p:sp>
          <p:nvSpPr>
            <p:cNvPr name="Freeform 7" id="7"/>
            <p:cNvSpPr/>
            <p:nvPr/>
          </p:nvSpPr>
          <p:spPr>
            <a:xfrm flipH="false" flipV="false" rot="0">
              <a:off x="48260" y="48260"/>
              <a:ext cx="2297750" cy="1482114"/>
            </a:xfrm>
            <a:custGeom>
              <a:avLst/>
              <a:gdLst/>
              <a:ahLst/>
              <a:cxnLst/>
              <a:rect r="r" b="b" t="t" l="l"/>
              <a:pathLst>
                <a:path h="1482114" w="2297750">
                  <a:moveTo>
                    <a:pt x="0" y="0"/>
                  </a:moveTo>
                  <a:lnTo>
                    <a:pt x="2297750" y="0"/>
                  </a:lnTo>
                  <a:lnTo>
                    <a:pt x="2297750" y="1482114"/>
                  </a:lnTo>
                  <a:lnTo>
                    <a:pt x="0" y="1482114"/>
                  </a:lnTo>
                  <a:close/>
                </a:path>
              </a:pathLst>
            </a:custGeom>
            <a:solidFill>
              <a:srgbClr val="121212"/>
            </a:solidFill>
          </p:spPr>
        </p:sp>
        <p:sp>
          <p:nvSpPr>
            <p:cNvPr name="Freeform 8" id="8"/>
            <p:cNvSpPr/>
            <p:nvPr/>
          </p:nvSpPr>
          <p:spPr>
            <a:xfrm flipH="false" flipV="false" rot="0">
              <a:off x="6350" y="6350"/>
              <a:ext cx="2297750" cy="1482114"/>
            </a:xfrm>
            <a:custGeom>
              <a:avLst/>
              <a:gdLst/>
              <a:ahLst/>
              <a:cxnLst/>
              <a:rect r="r" b="b" t="t" l="l"/>
              <a:pathLst>
                <a:path h="1482114" w="2297750">
                  <a:moveTo>
                    <a:pt x="0" y="0"/>
                  </a:moveTo>
                  <a:lnTo>
                    <a:pt x="2297750" y="0"/>
                  </a:lnTo>
                  <a:lnTo>
                    <a:pt x="2297750" y="1482114"/>
                  </a:lnTo>
                  <a:lnTo>
                    <a:pt x="0" y="1482114"/>
                  </a:lnTo>
                  <a:close/>
                </a:path>
              </a:pathLst>
            </a:custGeom>
            <a:solidFill>
              <a:srgbClr val="FFEC89"/>
            </a:solidFill>
          </p:spPr>
        </p:sp>
        <p:sp>
          <p:nvSpPr>
            <p:cNvPr name="Freeform 9" id="9"/>
            <p:cNvSpPr/>
            <p:nvPr/>
          </p:nvSpPr>
          <p:spPr>
            <a:xfrm flipH="false" flipV="false" rot="0">
              <a:off x="0" y="0"/>
              <a:ext cx="2310450" cy="1494814"/>
            </a:xfrm>
            <a:custGeom>
              <a:avLst/>
              <a:gdLst/>
              <a:ahLst/>
              <a:cxnLst/>
              <a:rect r="r" b="b" t="t" l="l"/>
              <a:pathLst>
                <a:path h="1494814" w="2310450">
                  <a:moveTo>
                    <a:pt x="2310450" y="1494814"/>
                  </a:moveTo>
                  <a:lnTo>
                    <a:pt x="0" y="1494814"/>
                  </a:lnTo>
                  <a:lnTo>
                    <a:pt x="0" y="0"/>
                  </a:lnTo>
                  <a:lnTo>
                    <a:pt x="2310450" y="0"/>
                  </a:lnTo>
                  <a:lnTo>
                    <a:pt x="2310450" y="1494814"/>
                  </a:lnTo>
                  <a:close/>
                  <a:moveTo>
                    <a:pt x="12700" y="1482114"/>
                  </a:moveTo>
                  <a:lnTo>
                    <a:pt x="2297750" y="1482114"/>
                  </a:lnTo>
                  <a:lnTo>
                    <a:pt x="2297750" y="12700"/>
                  </a:lnTo>
                  <a:lnTo>
                    <a:pt x="12700" y="12700"/>
                  </a:lnTo>
                  <a:lnTo>
                    <a:pt x="12700" y="1482114"/>
                  </a:lnTo>
                  <a:close/>
                </a:path>
              </a:pathLst>
            </a:custGeom>
            <a:solidFill>
              <a:srgbClr val="121212"/>
            </a:solidFill>
          </p:spPr>
        </p:sp>
      </p:grpSp>
      <p:sp>
        <p:nvSpPr>
          <p:cNvPr name="Freeform 10" id="10"/>
          <p:cNvSpPr/>
          <p:nvPr/>
        </p:nvSpPr>
        <p:spPr>
          <a:xfrm flipH="false" flipV="false" rot="203393">
            <a:off x="13177311" y="1311037"/>
            <a:ext cx="4087556" cy="2014050"/>
          </a:xfrm>
          <a:custGeom>
            <a:avLst/>
            <a:gdLst/>
            <a:ahLst/>
            <a:cxnLst/>
            <a:rect r="r" b="b" t="t" l="l"/>
            <a:pathLst>
              <a:path h="2014050" w="4087556">
                <a:moveTo>
                  <a:pt x="0" y="0"/>
                </a:moveTo>
                <a:lnTo>
                  <a:pt x="4087556" y="0"/>
                </a:lnTo>
                <a:lnTo>
                  <a:pt x="4087556" y="2014051"/>
                </a:lnTo>
                <a:lnTo>
                  <a:pt x="0" y="2014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6310244" y="815664"/>
            <a:ext cx="1370500" cy="458495"/>
          </a:xfrm>
          <a:custGeom>
            <a:avLst/>
            <a:gdLst/>
            <a:ahLst/>
            <a:cxnLst/>
            <a:rect r="r" b="b" t="t" l="l"/>
            <a:pathLst>
              <a:path h="458495" w="1370500">
                <a:moveTo>
                  <a:pt x="0" y="0"/>
                </a:moveTo>
                <a:lnTo>
                  <a:pt x="1370500" y="0"/>
                </a:lnTo>
                <a:lnTo>
                  <a:pt x="1370500" y="458495"/>
                </a:lnTo>
                <a:lnTo>
                  <a:pt x="0" y="4584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337092">
            <a:off x="15851240" y="3612738"/>
            <a:ext cx="437325" cy="464341"/>
          </a:xfrm>
          <a:custGeom>
            <a:avLst/>
            <a:gdLst/>
            <a:ahLst/>
            <a:cxnLst/>
            <a:rect r="r" b="b" t="t" l="l"/>
            <a:pathLst>
              <a:path h="464341" w="437325">
                <a:moveTo>
                  <a:pt x="0" y="0"/>
                </a:moveTo>
                <a:lnTo>
                  <a:pt x="437325" y="0"/>
                </a:lnTo>
                <a:lnTo>
                  <a:pt x="437325" y="464340"/>
                </a:lnTo>
                <a:lnTo>
                  <a:pt x="0" y="4643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975842">
            <a:off x="13165868" y="767071"/>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8909019" y="9258300"/>
            <a:ext cx="2938131" cy="357918"/>
          </a:xfrm>
          <a:custGeom>
            <a:avLst/>
            <a:gdLst/>
            <a:ahLst/>
            <a:cxnLst/>
            <a:rect r="r" b="b" t="t" l="l"/>
            <a:pathLst>
              <a:path h="357918" w="2938131">
                <a:moveTo>
                  <a:pt x="0" y="0"/>
                </a:moveTo>
                <a:lnTo>
                  <a:pt x="2938131" y="0"/>
                </a:lnTo>
                <a:lnTo>
                  <a:pt x="2938131" y="357918"/>
                </a:lnTo>
                <a:lnTo>
                  <a:pt x="0" y="3579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0" y="4097370"/>
            <a:ext cx="8359841" cy="5893688"/>
          </a:xfrm>
          <a:custGeom>
            <a:avLst/>
            <a:gdLst/>
            <a:ahLst/>
            <a:cxnLst/>
            <a:rect r="r" b="b" t="t" l="l"/>
            <a:pathLst>
              <a:path h="5893688" w="8359841">
                <a:moveTo>
                  <a:pt x="0" y="0"/>
                </a:moveTo>
                <a:lnTo>
                  <a:pt x="8359841" y="0"/>
                </a:lnTo>
                <a:lnTo>
                  <a:pt x="8359841" y="5893688"/>
                </a:lnTo>
                <a:lnTo>
                  <a:pt x="0" y="5893688"/>
                </a:lnTo>
                <a:lnTo>
                  <a:pt x="0" y="0"/>
                </a:lnTo>
                <a:close/>
              </a:path>
            </a:pathLst>
          </a:custGeom>
          <a:blipFill>
            <a:blip r:embed="rId12"/>
            <a:stretch>
              <a:fillRect l="0" t="0" r="0" b="0"/>
            </a:stretch>
          </a:blipFill>
        </p:spPr>
      </p:sp>
      <p:grpSp>
        <p:nvGrpSpPr>
          <p:cNvPr name="Group 16" id="16"/>
          <p:cNvGrpSpPr/>
          <p:nvPr/>
        </p:nvGrpSpPr>
        <p:grpSpPr>
          <a:xfrm rot="0">
            <a:off x="206491" y="2163564"/>
            <a:ext cx="7946860" cy="2857764"/>
            <a:chOff x="0" y="0"/>
            <a:chExt cx="5418871" cy="1948676"/>
          </a:xfrm>
        </p:grpSpPr>
        <p:sp>
          <p:nvSpPr>
            <p:cNvPr name="Freeform 17" id="17"/>
            <p:cNvSpPr/>
            <p:nvPr/>
          </p:nvSpPr>
          <p:spPr>
            <a:xfrm flipH="false" flipV="false" rot="0">
              <a:off x="48260" y="48260"/>
              <a:ext cx="5370611" cy="1900416"/>
            </a:xfrm>
            <a:custGeom>
              <a:avLst/>
              <a:gdLst/>
              <a:ahLst/>
              <a:cxnLst/>
              <a:rect r="r" b="b" t="t" l="l"/>
              <a:pathLst>
                <a:path h="1900416" w="5370611">
                  <a:moveTo>
                    <a:pt x="0" y="0"/>
                  </a:moveTo>
                  <a:lnTo>
                    <a:pt x="5370611" y="0"/>
                  </a:lnTo>
                  <a:lnTo>
                    <a:pt x="5370611" y="1900416"/>
                  </a:lnTo>
                  <a:lnTo>
                    <a:pt x="0" y="1900416"/>
                  </a:lnTo>
                  <a:close/>
                </a:path>
              </a:pathLst>
            </a:custGeom>
            <a:solidFill>
              <a:srgbClr val="121212"/>
            </a:solidFill>
          </p:spPr>
        </p:sp>
        <p:sp>
          <p:nvSpPr>
            <p:cNvPr name="Freeform 18" id="18"/>
            <p:cNvSpPr/>
            <p:nvPr/>
          </p:nvSpPr>
          <p:spPr>
            <a:xfrm flipH="false" flipV="false" rot="0">
              <a:off x="6350" y="6350"/>
              <a:ext cx="5370611" cy="1900416"/>
            </a:xfrm>
            <a:custGeom>
              <a:avLst/>
              <a:gdLst/>
              <a:ahLst/>
              <a:cxnLst/>
              <a:rect r="r" b="b" t="t" l="l"/>
              <a:pathLst>
                <a:path h="1900416" w="5370611">
                  <a:moveTo>
                    <a:pt x="0" y="0"/>
                  </a:moveTo>
                  <a:lnTo>
                    <a:pt x="5370611" y="0"/>
                  </a:lnTo>
                  <a:lnTo>
                    <a:pt x="5370611" y="1900416"/>
                  </a:lnTo>
                  <a:lnTo>
                    <a:pt x="0" y="1900416"/>
                  </a:lnTo>
                  <a:close/>
                </a:path>
              </a:pathLst>
            </a:custGeom>
            <a:solidFill>
              <a:srgbClr val="FFC6DA"/>
            </a:solidFill>
          </p:spPr>
        </p:sp>
        <p:sp>
          <p:nvSpPr>
            <p:cNvPr name="Freeform 19" id="19"/>
            <p:cNvSpPr/>
            <p:nvPr/>
          </p:nvSpPr>
          <p:spPr>
            <a:xfrm flipH="false" flipV="false" rot="0">
              <a:off x="0" y="0"/>
              <a:ext cx="5383311" cy="1913116"/>
            </a:xfrm>
            <a:custGeom>
              <a:avLst/>
              <a:gdLst/>
              <a:ahLst/>
              <a:cxnLst/>
              <a:rect r="r" b="b" t="t" l="l"/>
              <a:pathLst>
                <a:path h="1913116" w="5383311">
                  <a:moveTo>
                    <a:pt x="5383311" y="1913116"/>
                  </a:moveTo>
                  <a:lnTo>
                    <a:pt x="0" y="1913116"/>
                  </a:lnTo>
                  <a:lnTo>
                    <a:pt x="0" y="0"/>
                  </a:lnTo>
                  <a:lnTo>
                    <a:pt x="5383311" y="0"/>
                  </a:lnTo>
                  <a:lnTo>
                    <a:pt x="5383311" y="1913116"/>
                  </a:lnTo>
                  <a:close/>
                  <a:moveTo>
                    <a:pt x="12700" y="1900416"/>
                  </a:moveTo>
                  <a:lnTo>
                    <a:pt x="5370611" y="1900416"/>
                  </a:lnTo>
                  <a:lnTo>
                    <a:pt x="5370611" y="12700"/>
                  </a:lnTo>
                  <a:lnTo>
                    <a:pt x="12700" y="12700"/>
                  </a:lnTo>
                  <a:lnTo>
                    <a:pt x="12700" y="1900416"/>
                  </a:lnTo>
                  <a:close/>
                </a:path>
              </a:pathLst>
            </a:custGeom>
            <a:solidFill>
              <a:srgbClr val="121212"/>
            </a:solidFill>
          </p:spPr>
        </p:sp>
      </p:grpSp>
      <p:sp>
        <p:nvSpPr>
          <p:cNvPr name="TextBox 20" id="20"/>
          <p:cNvSpPr txBox="true"/>
          <p:nvPr/>
        </p:nvSpPr>
        <p:spPr>
          <a:xfrm rot="0">
            <a:off x="1028700" y="2848953"/>
            <a:ext cx="6246835" cy="11899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loud Soft"/>
                <a:ea typeface="Cloud Soft"/>
                <a:cs typeface="Cloud Soft"/>
                <a:sym typeface="Cloud Soft"/>
              </a:rPr>
              <a:t>Collaborative Filtering (CF) – Memory-based vs Model-based</a:t>
            </a:r>
          </a:p>
        </p:txBody>
      </p:sp>
      <p:sp>
        <p:nvSpPr>
          <p:cNvPr name="TextBox 21" id="21"/>
          <p:cNvSpPr txBox="true"/>
          <p:nvPr/>
        </p:nvSpPr>
        <p:spPr>
          <a:xfrm rot="0">
            <a:off x="8583676" y="3745351"/>
            <a:ext cx="8411818" cy="5037455"/>
          </a:xfrm>
          <a:prstGeom prst="rect">
            <a:avLst/>
          </a:prstGeom>
        </p:spPr>
        <p:txBody>
          <a:bodyPr anchor="t" rtlCol="false" tIns="0" lIns="0" bIns="0" rIns="0">
            <a:spAutoFit/>
          </a:bodyPr>
          <a:lstStyle/>
          <a:p>
            <a:pPr algn="l">
              <a:lnSpc>
                <a:spcPts val="4619"/>
              </a:lnSpc>
              <a:spcBef>
                <a:spcPct val="0"/>
              </a:spcBef>
            </a:pPr>
            <a:r>
              <a:rPr lang="en-US" b="true" sz="3299">
                <a:solidFill>
                  <a:srgbClr val="000000"/>
                </a:solidFill>
                <a:latin typeface="Cloud Soft Bold"/>
                <a:ea typeface="Cloud Soft Bold"/>
                <a:cs typeface="Cloud Soft Bold"/>
                <a:sym typeface="Cloud Soft Bold"/>
              </a:rPr>
              <a:t>Memory-based CF (dựa trên bộ nhớ)</a:t>
            </a:r>
          </a:p>
          <a:p>
            <a:pPr algn="l" marL="604519" indent="-302260" lvl="1">
              <a:lnSpc>
                <a:spcPts val="3919"/>
              </a:lnSpc>
              <a:buFont typeface="Arial"/>
              <a:buChar char="•"/>
            </a:pPr>
            <a:r>
              <a:rPr lang="en-US" sz="2799">
                <a:solidFill>
                  <a:srgbClr val="000000"/>
                </a:solidFill>
                <a:latin typeface="Cloud Soft"/>
                <a:ea typeface="Cloud Soft"/>
                <a:cs typeface="Cloud Soft"/>
                <a:sym typeface="Cloud Soft"/>
              </a:rPr>
              <a:t>Tính toán tương đồng trực tiếp giữa user với user hoặc item với item.</a:t>
            </a:r>
          </a:p>
          <a:p>
            <a:pPr algn="l" marL="604519" indent="-302260" lvl="1">
              <a:lnSpc>
                <a:spcPts val="3919"/>
              </a:lnSpc>
              <a:buFont typeface="Arial"/>
              <a:buChar char="•"/>
            </a:pPr>
            <a:r>
              <a:rPr lang="en-US" sz="2799">
                <a:solidFill>
                  <a:srgbClr val="000000"/>
                </a:solidFill>
                <a:latin typeface="Cloud Soft"/>
                <a:ea typeface="Cloud Soft"/>
                <a:cs typeface="Cloud Soft"/>
                <a:sym typeface="Cloud Soft"/>
              </a:rPr>
              <a:t>User-based: tìm những người dùng giống nhau → gợi ý item họ thích.</a:t>
            </a:r>
          </a:p>
          <a:p>
            <a:pPr algn="l" marL="604519" indent="-302260" lvl="1">
              <a:lnSpc>
                <a:spcPts val="3919"/>
              </a:lnSpc>
              <a:buFont typeface="Arial"/>
              <a:buChar char="•"/>
            </a:pPr>
            <a:r>
              <a:rPr lang="en-US" sz="2799">
                <a:solidFill>
                  <a:srgbClr val="000000"/>
                </a:solidFill>
                <a:latin typeface="Cloud Soft"/>
                <a:ea typeface="Cloud Soft"/>
                <a:cs typeface="Cloud Soft"/>
                <a:sym typeface="Cloud Soft"/>
              </a:rPr>
              <a:t>Item-based: tìm item giống nhau → gợi ý item tương tự item đã đánh giá.</a:t>
            </a:r>
          </a:p>
          <a:p>
            <a:pPr algn="l" marL="604519" indent="-302260" lvl="1">
              <a:lnSpc>
                <a:spcPts val="3919"/>
              </a:lnSpc>
              <a:buFont typeface="Arial"/>
              <a:buChar char="•"/>
            </a:pPr>
            <a:r>
              <a:rPr lang="en-US" sz="2799">
                <a:solidFill>
                  <a:srgbClr val="000000"/>
                </a:solidFill>
                <a:latin typeface="Cloud Soft"/>
                <a:ea typeface="Cloud Soft"/>
                <a:cs typeface="Cloud Soft"/>
                <a:sym typeface="Cloud Soft"/>
              </a:rPr>
              <a:t>Ưu điểm: đơn giản, dễ hiểu, minh bạch.</a:t>
            </a:r>
          </a:p>
          <a:p>
            <a:pPr algn="l" marL="604519" indent="-302260" lvl="1">
              <a:lnSpc>
                <a:spcPts val="3919"/>
              </a:lnSpc>
              <a:buFont typeface="Arial"/>
              <a:buChar char="•"/>
            </a:pPr>
            <a:r>
              <a:rPr lang="en-US" sz="2799">
                <a:solidFill>
                  <a:srgbClr val="000000"/>
                </a:solidFill>
                <a:latin typeface="Cloud Soft"/>
                <a:ea typeface="Cloud Soft"/>
                <a:cs typeface="Cloud Soft"/>
                <a:sym typeface="Cloud Soft"/>
              </a:rPr>
              <a:t>Hạn chế: dữ liệu lớn → tốn bộ nhớ; thưa thớt → giảm hiệu quả.</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152417" y="-204609"/>
            <a:ext cx="18713202" cy="3071335"/>
            <a:chOff x="0" y="0"/>
            <a:chExt cx="121573517" cy="19953456"/>
          </a:xfrm>
        </p:grpSpPr>
        <p:sp>
          <p:nvSpPr>
            <p:cNvPr name="Freeform 3" id="3"/>
            <p:cNvSpPr/>
            <p:nvPr/>
          </p:nvSpPr>
          <p:spPr>
            <a:xfrm flipH="false" flipV="false" rot="0">
              <a:off x="72390" y="72390"/>
              <a:ext cx="121428733" cy="19808676"/>
            </a:xfrm>
            <a:custGeom>
              <a:avLst/>
              <a:gdLst/>
              <a:ahLst/>
              <a:cxnLst/>
              <a:rect r="r" b="b" t="t" l="l"/>
              <a:pathLst>
                <a:path h="19808676" w="121428733">
                  <a:moveTo>
                    <a:pt x="0" y="0"/>
                  </a:moveTo>
                  <a:lnTo>
                    <a:pt x="121428733" y="0"/>
                  </a:lnTo>
                  <a:lnTo>
                    <a:pt x="121428733" y="19808676"/>
                  </a:lnTo>
                  <a:lnTo>
                    <a:pt x="0" y="19808676"/>
                  </a:lnTo>
                  <a:lnTo>
                    <a:pt x="0" y="0"/>
                  </a:lnTo>
                  <a:close/>
                </a:path>
              </a:pathLst>
            </a:custGeom>
            <a:solidFill>
              <a:srgbClr val="F86A9D"/>
            </a:solidFill>
          </p:spPr>
        </p:sp>
        <p:sp>
          <p:nvSpPr>
            <p:cNvPr name="Freeform 4" id="4"/>
            <p:cNvSpPr/>
            <p:nvPr/>
          </p:nvSpPr>
          <p:spPr>
            <a:xfrm flipH="false" flipV="false" rot="0">
              <a:off x="0" y="0"/>
              <a:ext cx="121573516" cy="19953456"/>
            </a:xfrm>
            <a:custGeom>
              <a:avLst/>
              <a:gdLst/>
              <a:ahLst/>
              <a:cxnLst/>
              <a:rect r="r" b="b" t="t" l="l"/>
              <a:pathLst>
                <a:path h="19953456" w="121573516">
                  <a:moveTo>
                    <a:pt x="121428743" y="19808676"/>
                  </a:moveTo>
                  <a:lnTo>
                    <a:pt x="121573516" y="19808676"/>
                  </a:lnTo>
                  <a:lnTo>
                    <a:pt x="121573516" y="19953456"/>
                  </a:lnTo>
                  <a:lnTo>
                    <a:pt x="121428743" y="19953456"/>
                  </a:lnTo>
                  <a:lnTo>
                    <a:pt x="121428743" y="19808676"/>
                  </a:lnTo>
                  <a:close/>
                  <a:moveTo>
                    <a:pt x="0" y="144780"/>
                  </a:moveTo>
                  <a:lnTo>
                    <a:pt x="144780" y="144780"/>
                  </a:lnTo>
                  <a:lnTo>
                    <a:pt x="144780" y="19808676"/>
                  </a:lnTo>
                  <a:lnTo>
                    <a:pt x="0" y="19808676"/>
                  </a:lnTo>
                  <a:lnTo>
                    <a:pt x="0" y="144780"/>
                  </a:lnTo>
                  <a:close/>
                  <a:moveTo>
                    <a:pt x="0" y="19808676"/>
                  </a:moveTo>
                  <a:lnTo>
                    <a:pt x="144780" y="19808676"/>
                  </a:lnTo>
                  <a:lnTo>
                    <a:pt x="144780" y="19953456"/>
                  </a:lnTo>
                  <a:lnTo>
                    <a:pt x="0" y="19953456"/>
                  </a:lnTo>
                  <a:lnTo>
                    <a:pt x="0" y="19808676"/>
                  </a:lnTo>
                  <a:close/>
                  <a:moveTo>
                    <a:pt x="121428743" y="144780"/>
                  </a:moveTo>
                  <a:lnTo>
                    <a:pt x="121573516" y="144780"/>
                  </a:lnTo>
                  <a:lnTo>
                    <a:pt x="121573516" y="19808676"/>
                  </a:lnTo>
                  <a:lnTo>
                    <a:pt x="121428743" y="19808676"/>
                  </a:lnTo>
                  <a:lnTo>
                    <a:pt x="121428743" y="144780"/>
                  </a:lnTo>
                  <a:close/>
                  <a:moveTo>
                    <a:pt x="144780" y="19808676"/>
                  </a:moveTo>
                  <a:lnTo>
                    <a:pt x="121428743" y="19808676"/>
                  </a:lnTo>
                  <a:lnTo>
                    <a:pt x="121428743" y="19953456"/>
                  </a:lnTo>
                  <a:lnTo>
                    <a:pt x="144780" y="19953456"/>
                  </a:lnTo>
                  <a:lnTo>
                    <a:pt x="144780" y="19808676"/>
                  </a:lnTo>
                  <a:close/>
                  <a:moveTo>
                    <a:pt x="121428743" y="0"/>
                  </a:moveTo>
                  <a:lnTo>
                    <a:pt x="121573516" y="0"/>
                  </a:lnTo>
                  <a:lnTo>
                    <a:pt x="121573516" y="144780"/>
                  </a:lnTo>
                  <a:lnTo>
                    <a:pt x="121428743" y="144780"/>
                  </a:lnTo>
                  <a:lnTo>
                    <a:pt x="121428743" y="0"/>
                  </a:lnTo>
                  <a:close/>
                  <a:moveTo>
                    <a:pt x="0" y="0"/>
                  </a:moveTo>
                  <a:lnTo>
                    <a:pt x="144780" y="0"/>
                  </a:lnTo>
                  <a:lnTo>
                    <a:pt x="144780" y="144780"/>
                  </a:lnTo>
                  <a:lnTo>
                    <a:pt x="0" y="144780"/>
                  </a:lnTo>
                  <a:lnTo>
                    <a:pt x="0" y="0"/>
                  </a:lnTo>
                  <a:close/>
                  <a:moveTo>
                    <a:pt x="144780" y="0"/>
                  </a:moveTo>
                  <a:lnTo>
                    <a:pt x="121428743" y="0"/>
                  </a:lnTo>
                  <a:lnTo>
                    <a:pt x="121428743" y="144780"/>
                  </a:lnTo>
                  <a:lnTo>
                    <a:pt x="144780" y="144780"/>
                  </a:lnTo>
                  <a:lnTo>
                    <a:pt x="144780" y="0"/>
                  </a:lnTo>
                  <a:close/>
                </a:path>
              </a:pathLst>
            </a:custGeom>
            <a:solidFill>
              <a:srgbClr val="121212"/>
            </a:solidFill>
          </p:spPr>
        </p:sp>
      </p:grpSp>
      <p:sp>
        <p:nvSpPr>
          <p:cNvPr name="TextBox 5" id="5"/>
          <p:cNvSpPr txBox="true"/>
          <p:nvPr/>
        </p:nvSpPr>
        <p:spPr>
          <a:xfrm rot="0">
            <a:off x="1028700" y="662503"/>
            <a:ext cx="13122181" cy="1432362"/>
          </a:xfrm>
          <a:prstGeom prst="rect">
            <a:avLst/>
          </a:prstGeom>
        </p:spPr>
        <p:txBody>
          <a:bodyPr anchor="t" rtlCol="false" tIns="0" lIns="0" bIns="0" rIns="0">
            <a:spAutoFit/>
          </a:bodyPr>
          <a:lstStyle/>
          <a:p>
            <a:pPr algn="l">
              <a:lnSpc>
                <a:spcPts val="11037"/>
              </a:lnSpc>
            </a:pPr>
            <a:r>
              <a:rPr lang="en-US" sz="10034">
                <a:solidFill>
                  <a:srgbClr val="FFEC89"/>
                </a:solidFill>
                <a:latin typeface="Genty"/>
                <a:ea typeface="Genty"/>
                <a:cs typeface="Genty"/>
                <a:sym typeface="Genty"/>
              </a:rPr>
              <a:t>Collaborative Filtering</a:t>
            </a:r>
          </a:p>
        </p:txBody>
      </p:sp>
      <p:grpSp>
        <p:nvGrpSpPr>
          <p:cNvPr name="Group 6" id="6"/>
          <p:cNvGrpSpPr/>
          <p:nvPr/>
        </p:nvGrpSpPr>
        <p:grpSpPr>
          <a:xfrm rot="0">
            <a:off x="8359841" y="3167098"/>
            <a:ext cx="9611937" cy="6270161"/>
            <a:chOff x="0" y="0"/>
            <a:chExt cx="2346010" cy="1530374"/>
          </a:xfrm>
        </p:grpSpPr>
        <p:sp>
          <p:nvSpPr>
            <p:cNvPr name="Freeform 7" id="7"/>
            <p:cNvSpPr/>
            <p:nvPr/>
          </p:nvSpPr>
          <p:spPr>
            <a:xfrm flipH="false" flipV="false" rot="0">
              <a:off x="48260" y="48260"/>
              <a:ext cx="2297750" cy="1482114"/>
            </a:xfrm>
            <a:custGeom>
              <a:avLst/>
              <a:gdLst/>
              <a:ahLst/>
              <a:cxnLst/>
              <a:rect r="r" b="b" t="t" l="l"/>
              <a:pathLst>
                <a:path h="1482114" w="2297750">
                  <a:moveTo>
                    <a:pt x="0" y="0"/>
                  </a:moveTo>
                  <a:lnTo>
                    <a:pt x="2297750" y="0"/>
                  </a:lnTo>
                  <a:lnTo>
                    <a:pt x="2297750" y="1482114"/>
                  </a:lnTo>
                  <a:lnTo>
                    <a:pt x="0" y="1482114"/>
                  </a:lnTo>
                  <a:close/>
                </a:path>
              </a:pathLst>
            </a:custGeom>
            <a:solidFill>
              <a:srgbClr val="121212"/>
            </a:solidFill>
          </p:spPr>
        </p:sp>
        <p:sp>
          <p:nvSpPr>
            <p:cNvPr name="Freeform 8" id="8"/>
            <p:cNvSpPr/>
            <p:nvPr/>
          </p:nvSpPr>
          <p:spPr>
            <a:xfrm flipH="false" flipV="false" rot="0">
              <a:off x="6350" y="6350"/>
              <a:ext cx="2297750" cy="1482114"/>
            </a:xfrm>
            <a:custGeom>
              <a:avLst/>
              <a:gdLst/>
              <a:ahLst/>
              <a:cxnLst/>
              <a:rect r="r" b="b" t="t" l="l"/>
              <a:pathLst>
                <a:path h="1482114" w="2297750">
                  <a:moveTo>
                    <a:pt x="0" y="0"/>
                  </a:moveTo>
                  <a:lnTo>
                    <a:pt x="2297750" y="0"/>
                  </a:lnTo>
                  <a:lnTo>
                    <a:pt x="2297750" y="1482114"/>
                  </a:lnTo>
                  <a:lnTo>
                    <a:pt x="0" y="1482114"/>
                  </a:lnTo>
                  <a:close/>
                </a:path>
              </a:pathLst>
            </a:custGeom>
            <a:solidFill>
              <a:srgbClr val="FFEC89"/>
            </a:solidFill>
          </p:spPr>
        </p:sp>
        <p:sp>
          <p:nvSpPr>
            <p:cNvPr name="Freeform 9" id="9"/>
            <p:cNvSpPr/>
            <p:nvPr/>
          </p:nvSpPr>
          <p:spPr>
            <a:xfrm flipH="false" flipV="false" rot="0">
              <a:off x="0" y="0"/>
              <a:ext cx="2310450" cy="1494814"/>
            </a:xfrm>
            <a:custGeom>
              <a:avLst/>
              <a:gdLst/>
              <a:ahLst/>
              <a:cxnLst/>
              <a:rect r="r" b="b" t="t" l="l"/>
              <a:pathLst>
                <a:path h="1494814" w="2310450">
                  <a:moveTo>
                    <a:pt x="2310450" y="1494814"/>
                  </a:moveTo>
                  <a:lnTo>
                    <a:pt x="0" y="1494814"/>
                  </a:lnTo>
                  <a:lnTo>
                    <a:pt x="0" y="0"/>
                  </a:lnTo>
                  <a:lnTo>
                    <a:pt x="2310450" y="0"/>
                  </a:lnTo>
                  <a:lnTo>
                    <a:pt x="2310450" y="1494814"/>
                  </a:lnTo>
                  <a:close/>
                  <a:moveTo>
                    <a:pt x="12700" y="1482114"/>
                  </a:moveTo>
                  <a:lnTo>
                    <a:pt x="2297750" y="1482114"/>
                  </a:lnTo>
                  <a:lnTo>
                    <a:pt x="2297750" y="12700"/>
                  </a:lnTo>
                  <a:lnTo>
                    <a:pt x="12700" y="12700"/>
                  </a:lnTo>
                  <a:lnTo>
                    <a:pt x="12700" y="1482114"/>
                  </a:lnTo>
                  <a:close/>
                </a:path>
              </a:pathLst>
            </a:custGeom>
            <a:solidFill>
              <a:srgbClr val="121212"/>
            </a:solidFill>
          </p:spPr>
        </p:sp>
      </p:grpSp>
      <p:sp>
        <p:nvSpPr>
          <p:cNvPr name="Freeform 10" id="10"/>
          <p:cNvSpPr/>
          <p:nvPr/>
        </p:nvSpPr>
        <p:spPr>
          <a:xfrm flipH="false" flipV="false" rot="203393">
            <a:off x="13177311" y="1311037"/>
            <a:ext cx="4087556" cy="2014050"/>
          </a:xfrm>
          <a:custGeom>
            <a:avLst/>
            <a:gdLst/>
            <a:ahLst/>
            <a:cxnLst/>
            <a:rect r="r" b="b" t="t" l="l"/>
            <a:pathLst>
              <a:path h="2014050" w="4087556">
                <a:moveTo>
                  <a:pt x="0" y="0"/>
                </a:moveTo>
                <a:lnTo>
                  <a:pt x="4087556" y="0"/>
                </a:lnTo>
                <a:lnTo>
                  <a:pt x="4087556" y="2014051"/>
                </a:lnTo>
                <a:lnTo>
                  <a:pt x="0" y="2014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6310244" y="815664"/>
            <a:ext cx="1370500" cy="458495"/>
          </a:xfrm>
          <a:custGeom>
            <a:avLst/>
            <a:gdLst/>
            <a:ahLst/>
            <a:cxnLst/>
            <a:rect r="r" b="b" t="t" l="l"/>
            <a:pathLst>
              <a:path h="458495" w="1370500">
                <a:moveTo>
                  <a:pt x="0" y="0"/>
                </a:moveTo>
                <a:lnTo>
                  <a:pt x="1370500" y="0"/>
                </a:lnTo>
                <a:lnTo>
                  <a:pt x="1370500" y="458495"/>
                </a:lnTo>
                <a:lnTo>
                  <a:pt x="0" y="4584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337092">
            <a:off x="15851240" y="3612738"/>
            <a:ext cx="437325" cy="464341"/>
          </a:xfrm>
          <a:custGeom>
            <a:avLst/>
            <a:gdLst/>
            <a:ahLst/>
            <a:cxnLst/>
            <a:rect r="r" b="b" t="t" l="l"/>
            <a:pathLst>
              <a:path h="464341" w="437325">
                <a:moveTo>
                  <a:pt x="0" y="0"/>
                </a:moveTo>
                <a:lnTo>
                  <a:pt x="437325" y="0"/>
                </a:lnTo>
                <a:lnTo>
                  <a:pt x="437325" y="464340"/>
                </a:lnTo>
                <a:lnTo>
                  <a:pt x="0" y="4643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975842">
            <a:off x="13165868" y="767071"/>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8909019" y="9258300"/>
            <a:ext cx="2938131" cy="357918"/>
          </a:xfrm>
          <a:custGeom>
            <a:avLst/>
            <a:gdLst/>
            <a:ahLst/>
            <a:cxnLst/>
            <a:rect r="r" b="b" t="t" l="l"/>
            <a:pathLst>
              <a:path h="357918" w="2938131">
                <a:moveTo>
                  <a:pt x="0" y="0"/>
                </a:moveTo>
                <a:lnTo>
                  <a:pt x="2938131" y="0"/>
                </a:lnTo>
                <a:lnTo>
                  <a:pt x="2938131" y="357918"/>
                </a:lnTo>
                <a:lnTo>
                  <a:pt x="0" y="3579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0" y="4097370"/>
            <a:ext cx="8359841" cy="5893688"/>
          </a:xfrm>
          <a:custGeom>
            <a:avLst/>
            <a:gdLst/>
            <a:ahLst/>
            <a:cxnLst/>
            <a:rect r="r" b="b" t="t" l="l"/>
            <a:pathLst>
              <a:path h="5893688" w="8359841">
                <a:moveTo>
                  <a:pt x="0" y="0"/>
                </a:moveTo>
                <a:lnTo>
                  <a:pt x="8359841" y="0"/>
                </a:lnTo>
                <a:lnTo>
                  <a:pt x="8359841" y="5893688"/>
                </a:lnTo>
                <a:lnTo>
                  <a:pt x="0" y="5893688"/>
                </a:lnTo>
                <a:lnTo>
                  <a:pt x="0" y="0"/>
                </a:lnTo>
                <a:close/>
              </a:path>
            </a:pathLst>
          </a:custGeom>
          <a:blipFill>
            <a:blip r:embed="rId12"/>
            <a:stretch>
              <a:fillRect l="0" t="0" r="0" b="0"/>
            </a:stretch>
          </a:blipFill>
        </p:spPr>
      </p:sp>
      <p:grpSp>
        <p:nvGrpSpPr>
          <p:cNvPr name="Group 16" id="16"/>
          <p:cNvGrpSpPr/>
          <p:nvPr/>
        </p:nvGrpSpPr>
        <p:grpSpPr>
          <a:xfrm rot="0">
            <a:off x="206491" y="2163564"/>
            <a:ext cx="7946860" cy="2857764"/>
            <a:chOff x="0" y="0"/>
            <a:chExt cx="5418871" cy="1948676"/>
          </a:xfrm>
        </p:grpSpPr>
        <p:sp>
          <p:nvSpPr>
            <p:cNvPr name="Freeform 17" id="17"/>
            <p:cNvSpPr/>
            <p:nvPr/>
          </p:nvSpPr>
          <p:spPr>
            <a:xfrm flipH="false" flipV="false" rot="0">
              <a:off x="48260" y="48260"/>
              <a:ext cx="5370611" cy="1900416"/>
            </a:xfrm>
            <a:custGeom>
              <a:avLst/>
              <a:gdLst/>
              <a:ahLst/>
              <a:cxnLst/>
              <a:rect r="r" b="b" t="t" l="l"/>
              <a:pathLst>
                <a:path h="1900416" w="5370611">
                  <a:moveTo>
                    <a:pt x="0" y="0"/>
                  </a:moveTo>
                  <a:lnTo>
                    <a:pt x="5370611" y="0"/>
                  </a:lnTo>
                  <a:lnTo>
                    <a:pt x="5370611" y="1900416"/>
                  </a:lnTo>
                  <a:lnTo>
                    <a:pt x="0" y="1900416"/>
                  </a:lnTo>
                  <a:close/>
                </a:path>
              </a:pathLst>
            </a:custGeom>
            <a:solidFill>
              <a:srgbClr val="121212"/>
            </a:solidFill>
          </p:spPr>
        </p:sp>
        <p:sp>
          <p:nvSpPr>
            <p:cNvPr name="Freeform 18" id="18"/>
            <p:cNvSpPr/>
            <p:nvPr/>
          </p:nvSpPr>
          <p:spPr>
            <a:xfrm flipH="false" flipV="false" rot="0">
              <a:off x="6350" y="6350"/>
              <a:ext cx="5370611" cy="1900416"/>
            </a:xfrm>
            <a:custGeom>
              <a:avLst/>
              <a:gdLst/>
              <a:ahLst/>
              <a:cxnLst/>
              <a:rect r="r" b="b" t="t" l="l"/>
              <a:pathLst>
                <a:path h="1900416" w="5370611">
                  <a:moveTo>
                    <a:pt x="0" y="0"/>
                  </a:moveTo>
                  <a:lnTo>
                    <a:pt x="5370611" y="0"/>
                  </a:lnTo>
                  <a:lnTo>
                    <a:pt x="5370611" y="1900416"/>
                  </a:lnTo>
                  <a:lnTo>
                    <a:pt x="0" y="1900416"/>
                  </a:lnTo>
                  <a:close/>
                </a:path>
              </a:pathLst>
            </a:custGeom>
            <a:solidFill>
              <a:srgbClr val="FFC6DA"/>
            </a:solidFill>
          </p:spPr>
        </p:sp>
        <p:sp>
          <p:nvSpPr>
            <p:cNvPr name="Freeform 19" id="19"/>
            <p:cNvSpPr/>
            <p:nvPr/>
          </p:nvSpPr>
          <p:spPr>
            <a:xfrm flipH="false" flipV="false" rot="0">
              <a:off x="0" y="0"/>
              <a:ext cx="5383311" cy="1913116"/>
            </a:xfrm>
            <a:custGeom>
              <a:avLst/>
              <a:gdLst/>
              <a:ahLst/>
              <a:cxnLst/>
              <a:rect r="r" b="b" t="t" l="l"/>
              <a:pathLst>
                <a:path h="1913116" w="5383311">
                  <a:moveTo>
                    <a:pt x="5383311" y="1913116"/>
                  </a:moveTo>
                  <a:lnTo>
                    <a:pt x="0" y="1913116"/>
                  </a:lnTo>
                  <a:lnTo>
                    <a:pt x="0" y="0"/>
                  </a:lnTo>
                  <a:lnTo>
                    <a:pt x="5383311" y="0"/>
                  </a:lnTo>
                  <a:lnTo>
                    <a:pt x="5383311" y="1913116"/>
                  </a:lnTo>
                  <a:close/>
                  <a:moveTo>
                    <a:pt x="12700" y="1900416"/>
                  </a:moveTo>
                  <a:lnTo>
                    <a:pt x="5370611" y="1900416"/>
                  </a:lnTo>
                  <a:lnTo>
                    <a:pt x="5370611" y="12700"/>
                  </a:lnTo>
                  <a:lnTo>
                    <a:pt x="12700" y="12700"/>
                  </a:lnTo>
                  <a:lnTo>
                    <a:pt x="12700" y="1900416"/>
                  </a:lnTo>
                  <a:close/>
                </a:path>
              </a:pathLst>
            </a:custGeom>
            <a:solidFill>
              <a:srgbClr val="121212"/>
            </a:solidFill>
          </p:spPr>
        </p:sp>
      </p:grpSp>
      <p:sp>
        <p:nvSpPr>
          <p:cNvPr name="TextBox 20" id="20"/>
          <p:cNvSpPr txBox="true"/>
          <p:nvPr/>
        </p:nvSpPr>
        <p:spPr>
          <a:xfrm rot="0">
            <a:off x="1028700" y="2848953"/>
            <a:ext cx="6246835" cy="11899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loud Soft"/>
                <a:ea typeface="Cloud Soft"/>
                <a:cs typeface="Cloud Soft"/>
                <a:sym typeface="Cloud Soft"/>
              </a:rPr>
              <a:t>Collaborative Filtering (CF) – Memory-based vs Model-based</a:t>
            </a:r>
          </a:p>
        </p:txBody>
      </p:sp>
      <p:sp>
        <p:nvSpPr>
          <p:cNvPr name="TextBox 21" id="21"/>
          <p:cNvSpPr txBox="true"/>
          <p:nvPr/>
        </p:nvSpPr>
        <p:spPr>
          <a:xfrm rot="0">
            <a:off x="8847482" y="3404085"/>
            <a:ext cx="8411818" cy="5231130"/>
          </a:xfrm>
          <a:prstGeom prst="rect">
            <a:avLst/>
          </a:prstGeom>
        </p:spPr>
        <p:txBody>
          <a:bodyPr anchor="t" rtlCol="false" tIns="0" lIns="0" bIns="0" rIns="0">
            <a:spAutoFit/>
          </a:bodyPr>
          <a:lstStyle/>
          <a:p>
            <a:pPr algn="l">
              <a:lnSpc>
                <a:spcPts val="4619"/>
              </a:lnSpc>
              <a:spcBef>
                <a:spcPct val="0"/>
              </a:spcBef>
            </a:pPr>
            <a:r>
              <a:rPr lang="en-US" b="true" sz="3299">
                <a:solidFill>
                  <a:srgbClr val="000000"/>
                </a:solidFill>
                <a:latin typeface="Maven Pro Bold"/>
                <a:ea typeface="Maven Pro Bold"/>
                <a:cs typeface="Maven Pro Bold"/>
                <a:sym typeface="Maven Pro Bold"/>
              </a:rPr>
              <a:t>Model-based CF (dựa trên mô hình)</a:t>
            </a:r>
          </a:p>
          <a:p>
            <a:pPr algn="l" marL="712467" indent="-356233" lvl="1">
              <a:lnSpc>
                <a:spcPts val="4619"/>
              </a:lnSpc>
              <a:buFont typeface="Arial"/>
              <a:buChar char="•"/>
            </a:pPr>
            <a:r>
              <a:rPr lang="en-US" sz="3299">
                <a:solidFill>
                  <a:srgbClr val="000000"/>
                </a:solidFill>
                <a:latin typeface="Maven Pro"/>
                <a:ea typeface="Maven Pro"/>
                <a:cs typeface="Maven Pro"/>
                <a:sym typeface="Maven Pro"/>
              </a:rPr>
              <a:t>Sử</a:t>
            </a:r>
            <a:r>
              <a:rPr lang="en-US" sz="3299">
                <a:solidFill>
                  <a:srgbClr val="000000"/>
                </a:solidFill>
                <a:latin typeface="Maven Pro"/>
                <a:ea typeface="Maven Pro"/>
                <a:cs typeface="Maven Pro"/>
                <a:sym typeface="Maven Pro"/>
              </a:rPr>
              <a:t> dụng mô hình học máy để học các mẫu ẩn từ ma trận user-item.</a:t>
            </a:r>
          </a:p>
          <a:p>
            <a:pPr algn="l" marL="712467" indent="-356233" lvl="1">
              <a:lnSpc>
                <a:spcPts val="4619"/>
              </a:lnSpc>
              <a:buFont typeface="Arial"/>
              <a:buChar char="•"/>
            </a:pPr>
            <a:r>
              <a:rPr lang="en-US" sz="3299">
                <a:solidFill>
                  <a:srgbClr val="000000"/>
                </a:solidFill>
                <a:latin typeface="Maven Pro"/>
                <a:ea typeface="Maven Pro"/>
                <a:cs typeface="Maven Pro"/>
                <a:sym typeface="Maven Pro"/>
              </a:rPr>
              <a:t>Ví dụ: Matrix Factorization, SVD, Neural Collaborative Filtering.</a:t>
            </a:r>
          </a:p>
          <a:p>
            <a:pPr algn="l" marL="712467" indent="-356233" lvl="1">
              <a:lnSpc>
                <a:spcPts val="4619"/>
              </a:lnSpc>
              <a:buFont typeface="Arial"/>
              <a:buChar char="•"/>
            </a:pPr>
            <a:r>
              <a:rPr lang="en-US" sz="3299">
                <a:solidFill>
                  <a:srgbClr val="000000"/>
                </a:solidFill>
                <a:latin typeface="Maven Pro"/>
                <a:ea typeface="Maven Pro"/>
                <a:cs typeface="Maven Pro"/>
                <a:sym typeface="Maven Pro"/>
              </a:rPr>
              <a:t>Ưu điểm: xử lý dữ liệu lớn tốt, giảm tác động của sparsity.</a:t>
            </a:r>
          </a:p>
          <a:p>
            <a:pPr algn="l" marL="712467" indent="-356233" lvl="1">
              <a:lnSpc>
                <a:spcPts val="4619"/>
              </a:lnSpc>
              <a:buFont typeface="Arial"/>
              <a:buChar char="•"/>
            </a:pPr>
            <a:r>
              <a:rPr lang="en-US" sz="3299">
                <a:solidFill>
                  <a:srgbClr val="000000"/>
                </a:solidFill>
                <a:latin typeface="Maven Pro"/>
                <a:ea typeface="Maven Pro"/>
                <a:cs typeface="Maven Pro"/>
                <a:sym typeface="Maven Pro"/>
              </a:rPr>
              <a:t>Hạn chế: phức tạp hơn, ít minh bạch, cần huấn luyện.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sp>
        <p:nvSpPr>
          <p:cNvPr name="Freeform 2" id="2"/>
          <p:cNvSpPr/>
          <p:nvPr/>
        </p:nvSpPr>
        <p:spPr>
          <a:xfrm flipH="false" flipV="false" rot="0">
            <a:off x="2791715" y="9401601"/>
            <a:ext cx="1690867" cy="885399"/>
          </a:xfrm>
          <a:custGeom>
            <a:avLst/>
            <a:gdLst/>
            <a:ahLst/>
            <a:cxnLst/>
            <a:rect r="r" b="b" t="t" l="l"/>
            <a:pathLst>
              <a:path h="885399" w="1690867">
                <a:moveTo>
                  <a:pt x="0" y="0"/>
                </a:moveTo>
                <a:lnTo>
                  <a:pt x="1690867" y="0"/>
                </a:lnTo>
                <a:lnTo>
                  <a:pt x="1690867" y="885399"/>
                </a:lnTo>
                <a:lnTo>
                  <a:pt x="0" y="885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5329">
            <a:off x="918660" y="7354056"/>
            <a:ext cx="1636196" cy="547382"/>
          </a:xfrm>
          <a:custGeom>
            <a:avLst/>
            <a:gdLst/>
            <a:ahLst/>
            <a:cxnLst/>
            <a:rect r="r" b="b" t="t" l="l"/>
            <a:pathLst>
              <a:path h="547382" w="1636196">
                <a:moveTo>
                  <a:pt x="0" y="0"/>
                </a:moveTo>
                <a:lnTo>
                  <a:pt x="1636196" y="0"/>
                </a:lnTo>
                <a:lnTo>
                  <a:pt x="1636196" y="547381"/>
                </a:lnTo>
                <a:lnTo>
                  <a:pt x="0" y="54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3279">
            <a:off x="16578851" y="8039490"/>
            <a:ext cx="556957" cy="591364"/>
          </a:xfrm>
          <a:custGeom>
            <a:avLst/>
            <a:gdLst/>
            <a:ahLst/>
            <a:cxnLst/>
            <a:rect r="r" b="b" t="t" l="l"/>
            <a:pathLst>
              <a:path h="591364" w="556957">
                <a:moveTo>
                  <a:pt x="0" y="0"/>
                </a:moveTo>
                <a:lnTo>
                  <a:pt x="556957" y="0"/>
                </a:lnTo>
                <a:lnTo>
                  <a:pt x="556957" y="591365"/>
                </a:lnTo>
                <a:lnTo>
                  <a:pt x="0" y="591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98799">
            <a:off x="1704295" y="4142906"/>
            <a:ext cx="556957" cy="591364"/>
          </a:xfrm>
          <a:custGeom>
            <a:avLst/>
            <a:gdLst/>
            <a:ahLst/>
            <a:cxnLst/>
            <a:rect r="r" b="b" t="t" l="l"/>
            <a:pathLst>
              <a:path h="591364" w="556957">
                <a:moveTo>
                  <a:pt x="0" y="0"/>
                </a:moveTo>
                <a:lnTo>
                  <a:pt x="556957" y="0"/>
                </a:lnTo>
                <a:lnTo>
                  <a:pt x="556957" y="591364"/>
                </a:lnTo>
                <a:lnTo>
                  <a:pt x="0" y="591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28700" y="1052841"/>
            <a:ext cx="16230600" cy="1421367"/>
            <a:chOff x="0" y="0"/>
            <a:chExt cx="21640800" cy="1895157"/>
          </a:xfrm>
        </p:grpSpPr>
        <p:grpSp>
          <p:nvGrpSpPr>
            <p:cNvPr name="Group 7" id="7"/>
            <p:cNvGrpSpPr/>
            <p:nvPr/>
          </p:nvGrpSpPr>
          <p:grpSpPr>
            <a:xfrm rot="0">
              <a:off x="0" y="0"/>
              <a:ext cx="21640800" cy="1895157"/>
              <a:chOff x="0" y="0"/>
              <a:chExt cx="7064435" cy="618656"/>
            </a:xfrm>
          </p:grpSpPr>
          <p:sp>
            <p:nvSpPr>
              <p:cNvPr name="Freeform 8" id="8"/>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9" id="9"/>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10" id="10"/>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1" id="11"/>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Hybrid Recommendation System</a:t>
              </a:r>
            </a:p>
          </p:txBody>
        </p:sp>
      </p:grpSp>
      <p:sp>
        <p:nvSpPr>
          <p:cNvPr name="Freeform 12" id="12"/>
          <p:cNvSpPr/>
          <p:nvPr/>
        </p:nvSpPr>
        <p:spPr>
          <a:xfrm flipH="false" flipV="false" rot="0">
            <a:off x="16119369" y="1988194"/>
            <a:ext cx="1667686" cy="1503950"/>
          </a:xfrm>
          <a:custGeom>
            <a:avLst/>
            <a:gdLst/>
            <a:ahLst/>
            <a:cxnLst/>
            <a:rect r="r" b="b" t="t" l="l"/>
            <a:pathLst>
              <a:path h="1503950" w="1667686">
                <a:moveTo>
                  <a:pt x="0" y="0"/>
                </a:moveTo>
                <a:lnTo>
                  <a:pt x="1667686" y="0"/>
                </a:lnTo>
                <a:lnTo>
                  <a:pt x="1667686" y="1503950"/>
                </a:lnTo>
                <a:lnTo>
                  <a:pt x="0" y="1503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310449">
            <a:off x="15994395" y="5582314"/>
            <a:ext cx="1369103" cy="458027"/>
          </a:xfrm>
          <a:custGeom>
            <a:avLst/>
            <a:gdLst/>
            <a:ahLst/>
            <a:cxnLst/>
            <a:rect r="r" b="b" t="t" l="l"/>
            <a:pathLst>
              <a:path h="458027" w="1369103">
                <a:moveTo>
                  <a:pt x="0" y="0"/>
                </a:moveTo>
                <a:lnTo>
                  <a:pt x="1369103" y="0"/>
                </a:lnTo>
                <a:lnTo>
                  <a:pt x="1369103" y="458027"/>
                </a:lnTo>
                <a:lnTo>
                  <a:pt x="0" y="458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637149" y="4498519"/>
            <a:ext cx="11301259" cy="6258455"/>
          </a:xfrm>
          <a:custGeom>
            <a:avLst/>
            <a:gdLst/>
            <a:ahLst/>
            <a:cxnLst/>
            <a:rect r="r" b="b" t="t" l="l"/>
            <a:pathLst>
              <a:path h="6258455" w="11301259">
                <a:moveTo>
                  <a:pt x="0" y="0"/>
                </a:moveTo>
                <a:lnTo>
                  <a:pt x="11301259" y="0"/>
                </a:lnTo>
                <a:lnTo>
                  <a:pt x="11301259" y="6258455"/>
                </a:lnTo>
                <a:lnTo>
                  <a:pt x="0" y="6258455"/>
                </a:lnTo>
                <a:lnTo>
                  <a:pt x="0" y="0"/>
                </a:lnTo>
                <a:close/>
              </a:path>
            </a:pathLst>
          </a:custGeom>
          <a:blipFill>
            <a:blip r:embed="rId10"/>
            <a:stretch>
              <a:fillRect l="0" t="0" r="0" b="-1573"/>
            </a:stretch>
          </a:blipFill>
        </p:spPr>
      </p:sp>
      <p:sp>
        <p:nvSpPr>
          <p:cNvPr name="Freeform 15" id="15"/>
          <p:cNvSpPr/>
          <p:nvPr/>
        </p:nvSpPr>
        <p:spPr>
          <a:xfrm flipH="false" flipV="false" rot="0">
            <a:off x="1671942" y="3011345"/>
            <a:ext cx="6311851" cy="4118483"/>
          </a:xfrm>
          <a:custGeom>
            <a:avLst/>
            <a:gdLst/>
            <a:ahLst/>
            <a:cxnLst/>
            <a:rect r="r" b="b" t="t" l="l"/>
            <a:pathLst>
              <a:path h="4118483" w="6311851">
                <a:moveTo>
                  <a:pt x="0" y="0"/>
                </a:moveTo>
                <a:lnTo>
                  <a:pt x="6311851" y="0"/>
                </a:lnTo>
                <a:lnTo>
                  <a:pt x="6311851" y="4118483"/>
                </a:lnTo>
                <a:lnTo>
                  <a:pt x="0" y="4118483"/>
                </a:lnTo>
                <a:lnTo>
                  <a:pt x="0" y="0"/>
                </a:lnTo>
                <a:close/>
              </a:path>
            </a:pathLst>
          </a:custGeom>
          <a:blipFill>
            <a:blip r:embed="rId11"/>
            <a:stretch>
              <a:fillRect l="0" t="0" r="0" b="0"/>
            </a:stretch>
          </a:blipFill>
          <a:ln w="66675" cap="rnd">
            <a:solidFill>
              <a:srgbClr val="000000"/>
            </a:solidFill>
            <a:prstDash val="solid"/>
            <a:round/>
          </a:ln>
        </p:spPr>
      </p:sp>
      <p:sp>
        <p:nvSpPr>
          <p:cNvPr name="Freeform 16" id="16"/>
          <p:cNvSpPr/>
          <p:nvPr/>
        </p:nvSpPr>
        <p:spPr>
          <a:xfrm flipH="false" flipV="false" rot="0">
            <a:off x="11052412" y="2708161"/>
            <a:ext cx="5900800" cy="4421666"/>
          </a:xfrm>
          <a:custGeom>
            <a:avLst/>
            <a:gdLst/>
            <a:ahLst/>
            <a:cxnLst/>
            <a:rect r="r" b="b" t="t" l="l"/>
            <a:pathLst>
              <a:path h="4421666" w="5900800">
                <a:moveTo>
                  <a:pt x="0" y="0"/>
                </a:moveTo>
                <a:lnTo>
                  <a:pt x="5900800" y="0"/>
                </a:lnTo>
                <a:lnTo>
                  <a:pt x="5900800" y="4421667"/>
                </a:lnTo>
                <a:lnTo>
                  <a:pt x="0" y="4421667"/>
                </a:lnTo>
                <a:lnTo>
                  <a:pt x="0" y="0"/>
                </a:lnTo>
                <a:close/>
              </a:path>
            </a:pathLst>
          </a:custGeom>
          <a:blipFill>
            <a:blip r:embed="rId12"/>
            <a:stretch>
              <a:fillRect l="0" t="0" r="0" b="0"/>
            </a:stretch>
          </a:blipFill>
          <a:ln w="66675" cap="rnd">
            <a:solidFill>
              <a:srgbClr val="000000"/>
            </a:solidFill>
            <a:prstDash val="solid"/>
            <a:round/>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sp>
        <p:nvSpPr>
          <p:cNvPr name="Freeform 2" id="2"/>
          <p:cNvSpPr/>
          <p:nvPr/>
        </p:nvSpPr>
        <p:spPr>
          <a:xfrm flipH="false" flipV="false" rot="0">
            <a:off x="2791715" y="9401601"/>
            <a:ext cx="1690867" cy="885399"/>
          </a:xfrm>
          <a:custGeom>
            <a:avLst/>
            <a:gdLst/>
            <a:ahLst/>
            <a:cxnLst/>
            <a:rect r="r" b="b" t="t" l="l"/>
            <a:pathLst>
              <a:path h="885399" w="1690867">
                <a:moveTo>
                  <a:pt x="0" y="0"/>
                </a:moveTo>
                <a:lnTo>
                  <a:pt x="1690867" y="0"/>
                </a:lnTo>
                <a:lnTo>
                  <a:pt x="1690867" y="885399"/>
                </a:lnTo>
                <a:lnTo>
                  <a:pt x="0" y="885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5329">
            <a:off x="918660" y="7354056"/>
            <a:ext cx="1636196" cy="547382"/>
          </a:xfrm>
          <a:custGeom>
            <a:avLst/>
            <a:gdLst/>
            <a:ahLst/>
            <a:cxnLst/>
            <a:rect r="r" b="b" t="t" l="l"/>
            <a:pathLst>
              <a:path h="547382" w="1636196">
                <a:moveTo>
                  <a:pt x="0" y="0"/>
                </a:moveTo>
                <a:lnTo>
                  <a:pt x="1636196" y="0"/>
                </a:lnTo>
                <a:lnTo>
                  <a:pt x="1636196" y="547381"/>
                </a:lnTo>
                <a:lnTo>
                  <a:pt x="0" y="54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3279">
            <a:off x="16578851" y="8039490"/>
            <a:ext cx="556957" cy="591364"/>
          </a:xfrm>
          <a:custGeom>
            <a:avLst/>
            <a:gdLst/>
            <a:ahLst/>
            <a:cxnLst/>
            <a:rect r="r" b="b" t="t" l="l"/>
            <a:pathLst>
              <a:path h="591364" w="556957">
                <a:moveTo>
                  <a:pt x="0" y="0"/>
                </a:moveTo>
                <a:lnTo>
                  <a:pt x="556957" y="0"/>
                </a:lnTo>
                <a:lnTo>
                  <a:pt x="556957" y="591365"/>
                </a:lnTo>
                <a:lnTo>
                  <a:pt x="0" y="591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98799">
            <a:off x="1704295" y="4142906"/>
            <a:ext cx="556957" cy="591364"/>
          </a:xfrm>
          <a:custGeom>
            <a:avLst/>
            <a:gdLst/>
            <a:ahLst/>
            <a:cxnLst/>
            <a:rect r="r" b="b" t="t" l="l"/>
            <a:pathLst>
              <a:path h="591364" w="556957">
                <a:moveTo>
                  <a:pt x="0" y="0"/>
                </a:moveTo>
                <a:lnTo>
                  <a:pt x="556957" y="0"/>
                </a:lnTo>
                <a:lnTo>
                  <a:pt x="556957" y="591364"/>
                </a:lnTo>
                <a:lnTo>
                  <a:pt x="0" y="591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10449">
            <a:off x="15994395" y="5582314"/>
            <a:ext cx="1369103" cy="458027"/>
          </a:xfrm>
          <a:custGeom>
            <a:avLst/>
            <a:gdLst/>
            <a:ahLst/>
            <a:cxnLst/>
            <a:rect r="r" b="b" t="t" l="l"/>
            <a:pathLst>
              <a:path h="458027" w="1369103">
                <a:moveTo>
                  <a:pt x="0" y="0"/>
                </a:moveTo>
                <a:lnTo>
                  <a:pt x="1369103" y="0"/>
                </a:lnTo>
                <a:lnTo>
                  <a:pt x="1369103" y="458027"/>
                </a:lnTo>
                <a:lnTo>
                  <a:pt x="0" y="458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8796" y="3540565"/>
            <a:ext cx="9816363" cy="5889818"/>
          </a:xfrm>
          <a:custGeom>
            <a:avLst/>
            <a:gdLst/>
            <a:ahLst/>
            <a:cxnLst/>
            <a:rect r="r" b="b" t="t" l="l"/>
            <a:pathLst>
              <a:path h="5889818" w="9816363">
                <a:moveTo>
                  <a:pt x="0" y="0"/>
                </a:moveTo>
                <a:lnTo>
                  <a:pt x="9816363" y="0"/>
                </a:lnTo>
                <a:lnTo>
                  <a:pt x="9816363" y="5889818"/>
                </a:lnTo>
                <a:lnTo>
                  <a:pt x="0" y="5889818"/>
                </a:lnTo>
                <a:lnTo>
                  <a:pt x="0" y="0"/>
                </a:lnTo>
                <a:close/>
              </a:path>
            </a:pathLst>
          </a:custGeom>
          <a:blipFill>
            <a:blip r:embed="rId8"/>
            <a:stretch>
              <a:fillRect l="0" t="0" r="0" b="0"/>
            </a:stretch>
          </a:blipFill>
        </p:spPr>
      </p:sp>
      <p:sp>
        <p:nvSpPr>
          <p:cNvPr name="Freeform 8" id="8"/>
          <p:cNvSpPr/>
          <p:nvPr/>
        </p:nvSpPr>
        <p:spPr>
          <a:xfrm flipH="false" flipV="false" rot="0">
            <a:off x="8887161" y="2740169"/>
            <a:ext cx="1624263" cy="1028700"/>
          </a:xfrm>
          <a:custGeom>
            <a:avLst/>
            <a:gdLst/>
            <a:ahLst/>
            <a:cxnLst/>
            <a:rect r="r" b="b" t="t" l="l"/>
            <a:pathLst>
              <a:path h="1028700" w="1624263">
                <a:moveTo>
                  <a:pt x="0" y="0"/>
                </a:moveTo>
                <a:lnTo>
                  <a:pt x="1624263" y="0"/>
                </a:lnTo>
                <a:lnTo>
                  <a:pt x="1624263" y="1028700"/>
                </a:lnTo>
                <a:lnTo>
                  <a:pt x="0" y="10287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0158181" y="2093136"/>
            <a:ext cx="8129819" cy="8784677"/>
          </a:xfrm>
          <a:custGeom>
            <a:avLst/>
            <a:gdLst/>
            <a:ahLst/>
            <a:cxnLst/>
            <a:rect r="r" b="b" t="t" l="l"/>
            <a:pathLst>
              <a:path h="8784677" w="8129819">
                <a:moveTo>
                  <a:pt x="0" y="0"/>
                </a:moveTo>
                <a:lnTo>
                  <a:pt x="8129819" y="0"/>
                </a:lnTo>
                <a:lnTo>
                  <a:pt x="8129819" y="8784677"/>
                </a:lnTo>
                <a:lnTo>
                  <a:pt x="0" y="8784677"/>
                </a:lnTo>
                <a:lnTo>
                  <a:pt x="0" y="0"/>
                </a:lnTo>
                <a:close/>
              </a:path>
            </a:pathLst>
          </a:custGeom>
          <a:blipFill>
            <a:blip r:embed="rId11"/>
            <a:stretch>
              <a:fillRect l="0" t="0" r="0" b="0"/>
            </a:stretch>
          </a:blipFill>
        </p:spPr>
      </p:sp>
      <p:grpSp>
        <p:nvGrpSpPr>
          <p:cNvPr name="Group 10" id="10"/>
          <p:cNvGrpSpPr/>
          <p:nvPr/>
        </p:nvGrpSpPr>
        <p:grpSpPr>
          <a:xfrm rot="0">
            <a:off x="1150762" y="671768"/>
            <a:ext cx="16230600" cy="1421367"/>
            <a:chOff x="0" y="0"/>
            <a:chExt cx="21640800" cy="1895157"/>
          </a:xfrm>
        </p:grpSpPr>
        <p:grpSp>
          <p:nvGrpSpPr>
            <p:cNvPr name="Group 11" id="11"/>
            <p:cNvGrpSpPr/>
            <p:nvPr/>
          </p:nvGrpSpPr>
          <p:grpSpPr>
            <a:xfrm rot="0">
              <a:off x="0" y="0"/>
              <a:ext cx="21640800" cy="1895157"/>
              <a:chOff x="0" y="0"/>
              <a:chExt cx="7064435" cy="618656"/>
            </a:xfrm>
          </p:grpSpPr>
          <p:sp>
            <p:nvSpPr>
              <p:cNvPr name="Freeform 12" id="12"/>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13" id="13"/>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14" id="14"/>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5" id="15"/>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Hybrid Recommendation System</a:t>
              </a:r>
            </a:p>
          </p:txBody>
        </p:sp>
      </p:grpSp>
      <p:sp>
        <p:nvSpPr>
          <p:cNvPr name="Freeform 16" id="16"/>
          <p:cNvSpPr/>
          <p:nvPr/>
        </p:nvSpPr>
        <p:spPr>
          <a:xfrm flipH="false" flipV="false" rot="0">
            <a:off x="16119369" y="1988194"/>
            <a:ext cx="1667686" cy="1503950"/>
          </a:xfrm>
          <a:custGeom>
            <a:avLst/>
            <a:gdLst/>
            <a:ahLst/>
            <a:cxnLst/>
            <a:rect r="r" b="b" t="t" l="l"/>
            <a:pathLst>
              <a:path h="1503950" w="1667686">
                <a:moveTo>
                  <a:pt x="0" y="0"/>
                </a:moveTo>
                <a:lnTo>
                  <a:pt x="1667686" y="0"/>
                </a:lnTo>
                <a:lnTo>
                  <a:pt x="1667686" y="1503950"/>
                </a:lnTo>
                <a:lnTo>
                  <a:pt x="0" y="15039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874492" y="2326553"/>
            <a:ext cx="8572387" cy="827233"/>
            <a:chOff x="0" y="0"/>
            <a:chExt cx="3731166" cy="360056"/>
          </a:xfrm>
        </p:grpSpPr>
        <p:sp>
          <p:nvSpPr>
            <p:cNvPr name="Freeform 18" id="18"/>
            <p:cNvSpPr/>
            <p:nvPr/>
          </p:nvSpPr>
          <p:spPr>
            <a:xfrm flipH="false" flipV="false" rot="0">
              <a:off x="48260" y="48260"/>
              <a:ext cx="3682906" cy="311796"/>
            </a:xfrm>
            <a:custGeom>
              <a:avLst/>
              <a:gdLst/>
              <a:ahLst/>
              <a:cxnLst/>
              <a:rect r="r" b="b" t="t" l="l"/>
              <a:pathLst>
                <a:path h="311796" w="3682906">
                  <a:moveTo>
                    <a:pt x="0" y="0"/>
                  </a:moveTo>
                  <a:lnTo>
                    <a:pt x="3682906" y="0"/>
                  </a:lnTo>
                  <a:lnTo>
                    <a:pt x="3682906" y="311796"/>
                  </a:lnTo>
                  <a:lnTo>
                    <a:pt x="0" y="311796"/>
                  </a:lnTo>
                  <a:close/>
                </a:path>
              </a:pathLst>
            </a:custGeom>
            <a:solidFill>
              <a:srgbClr val="121212"/>
            </a:solidFill>
          </p:spPr>
        </p:sp>
        <p:sp>
          <p:nvSpPr>
            <p:cNvPr name="Freeform 19" id="19"/>
            <p:cNvSpPr/>
            <p:nvPr/>
          </p:nvSpPr>
          <p:spPr>
            <a:xfrm flipH="false" flipV="false" rot="0">
              <a:off x="6350" y="6350"/>
              <a:ext cx="3682906" cy="311796"/>
            </a:xfrm>
            <a:custGeom>
              <a:avLst/>
              <a:gdLst/>
              <a:ahLst/>
              <a:cxnLst/>
              <a:rect r="r" b="b" t="t" l="l"/>
              <a:pathLst>
                <a:path h="311796" w="3682906">
                  <a:moveTo>
                    <a:pt x="0" y="0"/>
                  </a:moveTo>
                  <a:lnTo>
                    <a:pt x="3682906" y="0"/>
                  </a:lnTo>
                  <a:lnTo>
                    <a:pt x="3682906" y="311796"/>
                  </a:lnTo>
                  <a:lnTo>
                    <a:pt x="0" y="311796"/>
                  </a:lnTo>
                  <a:close/>
                </a:path>
              </a:pathLst>
            </a:custGeom>
            <a:solidFill>
              <a:srgbClr val="FFEC89"/>
            </a:solidFill>
          </p:spPr>
        </p:sp>
        <p:sp>
          <p:nvSpPr>
            <p:cNvPr name="Freeform 20" id="20"/>
            <p:cNvSpPr/>
            <p:nvPr/>
          </p:nvSpPr>
          <p:spPr>
            <a:xfrm flipH="false" flipV="false" rot="0">
              <a:off x="0" y="0"/>
              <a:ext cx="3695606" cy="324496"/>
            </a:xfrm>
            <a:custGeom>
              <a:avLst/>
              <a:gdLst/>
              <a:ahLst/>
              <a:cxnLst/>
              <a:rect r="r" b="b" t="t" l="l"/>
              <a:pathLst>
                <a:path h="324496" w="3695606">
                  <a:moveTo>
                    <a:pt x="3695606" y="324496"/>
                  </a:moveTo>
                  <a:lnTo>
                    <a:pt x="0" y="324496"/>
                  </a:lnTo>
                  <a:lnTo>
                    <a:pt x="0" y="0"/>
                  </a:lnTo>
                  <a:lnTo>
                    <a:pt x="3695606" y="0"/>
                  </a:lnTo>
                  <a:lnTo>
                    <a:pt x="3695606" y="324496"/>
                  </a:lnTo>
                  <a:close/>
                  <a:moveTo>
                    <a:pt x="12700" y="311796"/>
                  </a:moveTo>
                  <a:lnTo>
                    <a:pt x="3682906" y="311796"/>
                  </a:lnTo>
                  <a:lnTo>
                    <a:pt x="3682906" y="12700"/>
                  </a:lnTo>
                  <a:lnTo>
                    <a:pt x="12700" y="12700"/>
                  </a:lnTo>
                  <a:lnTo>
                    <a:pt x="12700" y="311796"/>
                  </a:lnTo>
                  <a:close/>
                </a:path>
              </a:pathLst>
            </a:custGeom>
            <a:solidFill>
              <a:srgbClr val="121212"/>
            </a:solidFill>
          </p:spPr>
        </p:sp>
      </p:grpSp>
      <p:pic>
        <p:nvPicPr>
          <p:cNvPr name="Picture 21" id="21"/>
          <p:cNvPicPr>
            <a:picLocks noChangeAspect="true"/>
          </p:cNvPicPr>
          <p:nvPr/>
        </p:nvPicPr>
        <p:blipFill>
          <a:blip r:embed="rId14"/>
          <a:srcRect l="0" t="0" r="0" b="0"/>
          <a:stretch>
            <a:fillRect/>
          </a:stretch>
        </p:blipFill>
        <p:spPr>
          <a:xfrm flipH="false" flipV="false" rot="0">
            <a:off x="-1167616" y="1353756"/>
            <a:ext cx="2772826" cy="2772826"/>
          </a:xfrm>
          <a:prstGeom prst="rect">
            <a:avLst/>
          </a:prstGeom>
        </p:spPr>
      </p:pic>
      <p:sp>
        <p:nvSpPr>
          <p:cNvPr name="TextBox 22" id="22"/>
          <p:cNvSpPr txBox="true"/>
          <p:nvPr/>
        </p:nvSpPr>
        <p:spPr>
          <a:xfrm rot="0">
            <a:off x="986816" y="2442354"/>
            <a:ext cx="8300145" cy="632461"/>
          </a:xfrm>
          <a:prstGeom prst="rect">
            <a:avLst/>
          </a:prstGeom>
        </p:spPr>
        <p:txBody>
          <a:bodyPr anchor="t" rtlCol="false" tIns="0" lIns="0" bIns="0" rIns="0">
            <a:spAutoFit/>
          </a:bodyPr>
          <a:lstStyle/>
          <a:p>
            <a:pPr algn="ctr">
              <a:lnSpc>
                <a:spcPts val="5039"/>
              </a:lnSpc>
              <a:spcBef>
                <a:spcPct val="0"/>
              </a:spcBef>
            </a:pPr>
            <a:r>
              <a:rPr lang="en-US" b="true" sz="3599">
                <a:solidFill>
                  <a:srgbClr val="121212"/>
                </a:solidFill>
                <a:latin typeface="Cloud Soft Bold"/>
                <a:ea typeface="Cloud Soft Bold"/>
                <a:cs typeface="Cloud Soft Bold"/>
                <a:sym typeface="Cloud Soft Bold"/>
              </a:rPr>
              <a:t>Các dạng Hybrid Recommender System</a:t>
            </a:r>
          </a:p>
        </p:txBody>
      </p:sp>
      <p:sp>
        <p:nvSpPr>
          <p:cNvPr name="TextBox 23" id="23"/>
          <p:cNvSpPr txBox="true"/>
          <p:nvPr/>
        </p:nvSpPr>
        <p:spPr>
          <a:xfrm rot="0">
            <a:off x="11045492" y="3415944"/>
            <a:ext cx="7005851" cy="5802630"/>
          </a:xfrm>
          <a:prstGeom prst="rect">
            <a:avLst/>
          </a:prstGeom>
        </p:spPr>
        <p:txBody>
          <a:bodyPr anchor="t" rtlCol="false" tIns="0" lIns="0" bIns="0" rIns="0">
            <a:spAutoFit/>
          </a:bodyPr>
          <a:lstStyle/>
          <a:p>
            <a:pPr algn="l">
              <a:lnSpc>
                <a:spcPts val="4619"/>
              </a:lnSpc>
              <a:spcBef>
                <a:spcPct val="0"/>
              </a:spcBef>
            </a:pPr>
            <a:r>
              <a:rPr lang="en-US" b="true" sz="3299">
                <a:solidFill>
                  <a:srgbClr val="121212"/>
                </a:solidFill>
                <a:latin typeface="Cloud Soft Bold"/>
                <a:ea typeface="Cloud Soft Bold"/>
                <a:cs typeface="Cloud Soft Bold"/>
                <a:sym typeface="Cloud Soft Bold"/>
              </a:rPr>
              <a:t>Weighted Hybrid</a:t>
            </a:r>
          </a:p>
          <a:p>
            <a:pPr algn="l">
              <a:lnSpc>
                <a:spcPts val="4619"/>
              </a:lnSpc>
              <a:spcBef>
                <a:spcPct val="0"/>
              </a:spcBef>
            </a:pPr>
            <a:r>
              <a:rPr lang="en-US" sz="3299">
                <a:solidFill>
                  <a:srgbClr val="121212"/>
                </a:solidFill>
                <a:latin typeface="Cloud Soft"/>
                <a:ea typeface="Cloud Soft"/>
                <a:cs typeface="Cloud Soft"/>
                <a:sym typeface="Cloud Soft"/>
              </a:rPr>
              <a:t>Kết hợp kết quả của nhiều thuật toán (CB, CF) với trọng số khác nhau.</a:t>
            </a:r>
          </a:p>
          <a:p>
            <a:pPr algn="l">
              <a:lnSpc>
                <a:spcPts val="4619"/>
              </a:lnSpc>
              <a:spcBef>
                <a:spcPct val="0"/>
              </a:spcBef>
            </a:pPr>
            <a:r>
              <a:rPr lang="en-US" sz="3299">
                <a:solidFill>
                  <a:srgbClr val="121212"/>
                </a:solidFill>
                <a:latin typeface="Cloud Soft"/>
                <a:ea typeface="Cloud Soft"/>
                <a:cs typeface="Cloud Soft"/>
                <a:sym typeface="Cloud Soft"/>
              </a:rPr>
              <a:t>Ví dụ: 70% CF + 30% CB → điểm số cuối cùng.</a:t>
            </a:r>
          </a:p>
          <a:p>
            <a:pPr algn="l">
              <a:lnSpc>
                <a:spcPts val="4619"/>
              </a:lnSpc>
              <a:spcBef>
                <a:spcPct val="0"/>
              </a:spcBef>
            </a:pPr>
          </a:p>
          <a:p>
            <a:pPr algn="l">
              <a:lnSpc>
                <a:spcPts val="4619"/>
              </a:lnSpc>
              <a:spcBef>
                <a:spcPct val="0"/>
              </a:spcBef>
            </a:pPr>
            <a:r>
              <a:rPr lang="en-US" b="true" sz="3299">
                <a:solidFill>
                  <a:srgbClr val="121212"/>
                </a:solidFill>
                <a:latin typeface="Cloud Soft Bold"/>
                <a:ea typeface="Cloud Soft Bold"/>
                <a:cs typeface="Cloud Soft Bold"/>
                <a:sym typeface="Cloud Soft Bold"/>
              </a:rPr>
              <a:t>Switching Hybrid</a:t>
            </a:r>
          </a:p>
          <a:p>
            <a:pPr algn="l">
              <a:lnSpc>
                <a:spcPts val="4619"/>
              </a:lnSpc>
              <a:spcBef>
                <a:spcPct val="0"/>
              </a:spcBef>
            </a:pPr>
            <a:r>
              <a:rPr lang="en-US" sz="3299">
                <a:solidFill>
                  <a:srgbClr val="121212"/>
                </a:solidFill>
                <a:latin typeface="Cloud Soft"/>
                <a:ea typeface="Cloud Soft"/>
                <a:cs typeface="Cloud Soft"/>
                <a:sym typeface="Cloud Soft"/>
              </a:rPr>
              <a:t>Chọn thuật toán dựa trên điều kiện:</a:t>
            </a:r>
          </a:p>
          <a:p>
            <a:pPr algn="l">
              <a:lnSpc>
                <a:spcPts val="4619"/>
              </a:lnSpc>
              <a:spcBef>
                <a:spcPct val="0"/>
              </a:spcBef>
            </a:pPr>
            <a:r>
              <a:rPr lang="en-US" sz="3299">
                <a:solidFill>
                  <a:srgbClr val="121212"/>
                </a:solidFill>
                <a:latin typeface="Cloud Soft"/>
                <a:ea typeface="Cloud Soft"/>
                <a:cs typeface="Cloud Soft"/>
                <a:sym typeface="Cloud Soft"/>
              </a:rPr>
              <a:t>Nếu người dùng mới → CB</a:t>
            </a:r>
          </a:p>
          <a:p>
            <a:pPr algn="l">
              <a:lnSpc>
                <a:spcPts val="4619"/>
              </a:lnSpc>
              <a:spcBef>
                <a:spcPct val="0"/>
              </a:spcBef>
            </a:pPr>
            <a:r>
              <a:rPr lang="en-US" sz="3299">
                <a:solidFill>
                  <a:srgbClr val="121212"/>
                </a:solidFill>
                <a:latin typeface="Cloud Soft"/>
                <a:ea typeface="Cloud Soft"/>
                <a:cs typeface="Cloud Soft"/>
                <a:sym typeface="Cloud Soft"/>
              </a:rPr>
              <a:t>Nếu người dùng cũ → CF</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sp>
        <p:nvSpPr>
          <p:cNvPr name="Freeform 2" id="2"/>
          <p:cNvSpPr/>
          <p:nvPr/>
        </p:nvSpPr>
        <p:spPr>
          <a:xfrm flipH="false" flipV="false" rot="0">
            <a:off x="2791715" y="9401601"/>
            <a:ext cx="1690867" cy="885399"/>
          </a:xfrm>
          <a:custGeom>
            <a:avLst/>
            <a:gdLst/>
            <a:ahLst/>
            <a:cxnLst/>
            <a:rect r="r" b="b" t="t" l="l"/>
            <a:pathLst>
              <a:path h="885399" w="1690867">
                <a:moveTo>
                  <a:pt x="0" y="0"/>
                </a:moveTo>
                <a:lnTo>
                  <a:pt x="1690867" y="0"/>
                </a:lnTo>
                <a:lnTo>
                  <a:pt x="1690867" y="885399"/>
                </a:lnTo>
                <a:lnTo>
                  <a:pt x="0" y="885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5329">
            <a:off x="918660" y="7354056"/>
            <a:ext cx="1636196" cy="547382"/>
          </a:xfrm>
          <a:custGeom>
            <a:avLst/>
            <a:gdLst/>
            <a:ahLst/>
            <a:cxnLst/>
            <a:rect r="r" b="b" t="t" l="l"/>
            <a:pathLst>
              <a:path h="547382" w="1636196">
                <a:moveTo>
                  <a:pt x="0" y="0"/>
                </a:moveTo>
                <a:lnTo>
                  <a:pt x="1636196" y="0"/>
                </a:lnTo>
                <a:lnTo>
                  <a:pt x="1636196" y="547381"/>
                </a:lnTo>
                <a:lnTo>
                  <a:pt x="0" y="54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3279">
            <a:off x="16578851" y="8039490"/>
            <a:ext cx="556957" cy="591364"/>
          </a:xfrm>
          <a:custGeom>
            <a:avLst/>
            <a:gdLst/>
            <a:ahLst/>
            <a:cxnLst/>
            <a:rect r="r" b="b" t="t" l="l"/>
            <a:pathLst>
              <a:path h="591364" w="556957">
                <a:moveTo>
                  <a:pt x="0" y="0"/>
                </a:moveTo>
                <a:lnTo>
                  <a:pt x="556957" y="0"/>
                </a:lnTo>
                <a:lnTo>
                  <a:pt x="556957" y="591365"/>
                </a:lnTo>
                <a:lnTo>
                  <a:pt x="0" y="591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98799">
            <a:off x="1704295" y="4142906"/>
            <a:ext cx="556957" cy="591364"/>
          </a:xfrm>
          <a:custGeom>
            <a:avLst/>
            <a:gdLst/>
            <a:ahLst/>
            <a:cxnLst/>
            <a:rect r="r" b="b" t="t" l="l"/>
            <a:pathLst>
              <a:path h="591364" w="556957">
                <a:moveTo>
                  <a:pt x="0" y="0"/>
                </a:moveTo>
                <a:lnTo>
                  <a:pt x="556957" y="0"/>
                </a:lnTo>
                <a:lnTo>
                  <a:pt x="556957" y="591364"/>
                </a:lnTo>
                <a:lnTo>
                  <a:pt x="0" y="591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10449">
            <a:off x="15994395" y="5582314"/>
            <a:ext cx="1369103" cy="458027"/>
          </a:xfrm>
          <a:custGeom>
            <a:avLst/>
            <a:gdLst/>
            <a:ahLst/>
            <a:cxnLst/>
            <a:rect r="r" b="b" t="t" l="l"/>
            <a:pathLst>
              <a:path h="458027" w="1369103">
                <a:moveTo>
                  <a:pt x="0" y="0"/>
                </a:moveTo>
                <a:lnTo>
                  <a:pt x="1369103" y="0"/>
                </a:lnTo>
                <a:lnTo>
                  <a:pt x="1369103" y="458027"/>
                </a:lnTo>
                <a:lnTo>
                  <a:pt x="0" y="458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22839" y="3768869"/>
            <a:ext cx="9628097" cy="5776858"/>
          </a:xfrm>
          <a:custGeom>
            <a:avLst/>
            <a:gdLst/>
            <a:ahLst/>
            <a:cxnLst/>
            <a:rect r="r" b="b" t="t" l="l"/>
            <a:pathLst>
              <a:path h="5776858" w="9628097">
                <a:moveTo>
                  <a:pt x="0" y="0"/>
                </a:moveTo>
                <a:lnTo>
                  <a:pt x="9628098" y="0"/>
                </a:lnTo>
                <a:lnTo>
                  <a:pt x="9628098" y="5776858"/>
                </a:lnTo>
                <a:lnTo>
                  <a:pt x="0" y="5776858"/>
                </a:lnTo>
                <a:lnTo>
                  <a:pt x="0" y="0"/>
                </a:lnTo>
                <a:close/>
              </a:path>
            </a:pathLst>
          </a:custGeom>
          <a:blipFill>
            <a:blip r:embed="rId8"/>
            <a:stretch>
              <a:fillRect l="0" t="0" r="0" b="0"/>
            </a:stretch>
          </a:blipFill>
        </p:spPr>
      </p:sp>
      <p:sp>
        <p:nvSpPr>
          <p:cNvPr name="Freeform 8" id="8"/>
          <p:cNvSpPr/>
          <p:nvPr/>
        </p:nvSpPr>
        <p:spPr>
          <a:xfrm flipH="false" flipV="false" rot="0">
            <a:off x="8887161" y="2740169"/>
            <a:ext cx="1624263" cy="1028700"/>
          </a:xfrm>
          <a:custGeom>
            <a:avLst/>
            <a:gdLst/>
            <a:ahLst/>
            <a:cxnLst/>
            <a:rect r="r" b="b" t="t" l="l"/>
            <a:pathLst>
              <a:path h="1028700" w="1624263">
                <a:moveTo>
                  <a:pt x="0" y="0"/>
                </a:moveTo>
                <a:lnTo>
                  <a:pt x="1624263" y="0"/>
                </a:lnTo>
                <a:lnTo>
                  <a:pt x="1624263" y="1028700"/>
                </a:lnTo>
                <a:lnTo>
                  <a:pt x="0" y="10287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0158181" y="2093136"/>
            <a:ext cx="8129819" cy="8784677"/>
          </a:xfrm>
          <a:custGeom>
            <a:avLst/>
            <a:gdLst/>
            <a:ahLst/>
            <a:cxnLst/>
            <a:rect r="r" b="b" t="t" l="l"/>
            <a:pathLst>
              <a:path h="8784677" w="8129819">
                <a:moveTo>
                  <a:pt x="0" y="0"/>
                </a:moveTo>
                <a:lnTo>
                  <a:pt x="8129819" y="0"/>
                </a:lnTo>
                <a:lnTo>
                  <a:pt x="8129819" y="8784677"/>
                </a:lnTo>
                <a:lnTo>
                  <a:pt x="0" y="8784677"/>
                </a:lnTo>
                <a:lnTo>
                  <a:pt x="0" y="0"/>
                </a:lnTo>
                <a:close/>
              </a:path>
            </a:pathLst>
          </a:custGeom>
          <a:blipFill>
            <a:blip r:embed="rId11"/>
            <a:stretch>
              <a:fillRect l="0" t="0" r="0" b="0"/>
            </a:stretch>
          </a:blipFill>
        </p:spPr>
      </p:sp>
      <p:grpSp>
        <p:nvGrpSpPr>
          <p:cNvPr name="Group 10" id="10"/>
          <p:cNvGrpSpPr/>
          <p:nvPr/>
        </p:nvGrpSpPr>
        <p:grpSpPr>
          <a:xfrm rot="0">
            <a:off x="1150762" y="671768"/>
            <a:ext cx="16230600" cy="1421367"/>
            <a:chOff x="0" y="0"/>
            <a:chExt cx="21640800" cy="1895157"/>
          </a:xfrm>
        </p:grpSpPr>
        <p:grpSp>
          <p:nvGrpSpPr>
            <p:cNvPr name="Group 11" id="11"/>
            <p:cNvGrpSpPr/>
            <p:nvPr/>
          </p:nvGrpSpPr>
          <p:grpSpPr>
            <a:xfrm rot="0">
              <a:off x="0" y="0"/>
              <a:ext cx="21640800" cy="1895157"/>
              <a:chOff x="0" y="0"/>
              <a:chExt cx="7064435" cy="618656"/>
            </a:xfrm>
          </p:grpSpPr>
          <p:sp>
            <p:nvSpPr>
              <p:cNvPr name="Freeform 12" id="12"/>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13" id="13"/>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14" id="14"/>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5" id="15"/>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Hybrid Recommendation System</a:t>
              </a:r>
            </a:p>
          </p:txBody>
        </p:sp>
      </p:grpSp>
      <p:sp>
        <p:nvSpPr>
          <p:cNvPr name="Freeform 16" id="16"/>
          <p:cNvSpPr/>
          <p:nvPr/>
        </p:nvSpPr>
        <p:spPr>
          <a:xfrm flipH="false" flipV="false" rot="0">
            <a:off x="16119369" y="1988194"/>
            <a:ext cx="1667686" cy="1503950"/>
          </a:xfrm>
          <a:custGeom>
            <a:avLst/>
            <a:gdLst/>
            <a:ahLst/>
            <a:cxnLst/>
            <a:rect r="r" b="b" t="t" l="l"/>
            <a:pathLst>
              <a:path h="1503950" w="1667686">
                <a:moveTo>
                  <a:pt x="0" y="0"/>
                </a:moveTo>
                <a:lnTo>
                  <a:pt x="1667686" y="0"/>
                </a:lnTo>
                <a:lnTo>
                  <a:pt x="1667686" y="1503950"/>
                </a:lnTo>
                <a:lnTo>
                  <a:pt x="0" y="15039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874492" y="2326553"/>
            <a:ext cx="8572387" cy="827233"/>
            <a:chOff x="0" y="0"/>
            <a:chExt cx="3731166" cy="360056"/>
          </a:xfrm>
        </p:grpSpPr>
        <p:sp>
          <p:nvSpPr>
            <p:cNvPr name="Freeform 18" id="18"/>
            <p:cNvSpPr/>
            <p:nvPr/>
          </p:nvSpPr>
          <p:spPr>
            <a:xfrm flipH="false" flipV="false" rot="0">
              <a:off x="48260" y="48260"/>
              <a:ext cx="3682906" cy="311796"/>
            </a:xfrm>
            <a:custGeom>
              <a:avLst/>
              <a:gdLst/>
              <a:ahLst/>
              <a:cxnLst/>
              <a:rect r="r" b="b" t="t" l="l"/>
              <a:pathLst>
                <a:path h="311796" w="3682906">
                  <a:moveTo>
                    <a:pt x="0" y="0"/>
                  </a:moveTo>
                  <a:lnTo>
                    <a:pt x="3682906" y="0"/>
                  </a:lnTo>
                  <a:lnTo>
                    <a:pt x="3682906" y="311796"/>
                  </a:lnTo>
                  <a:lnTo>
                    <a:pt x="0" y="311796"/>
                  </a:lnTo>
                  <a:close/>
                </a:path>
              </a:pathLst>
            </a:custGeom>
            <a:solidFill>
              <a:srgbClr val="121212"/>
            </a:solidFill>
          </p:spPr>
        </p:sp>
        <p:sp>
          <p:nvSpPr>
            <p:cNvPr name="Freeform 19" id="19"/>
            <p:cNvSpPr/>
            <p:nvPr/>
          </p:nvSpPr>
          <p:spPr>
            <a:xfrm flipH="false" flipV="false" rot="0">
              <a:off x="6350" y="6350"/>
              <a:ext cx="3682906" cy="311796"/>
            </a:xfrm>
            <a:custGeom>
              <a:avLst/>
              <a:gdLst/>
              <a:ahLst/>
              <a:cxnLst/>
              <a:rect r="r" b="b" t="t" l="l"/>
              <a:pathLst>
                <a:path h="311796" w="3682906">
                  <a:moveTo>
                    <a:pt x="0" y="0"/>
                  </a:moveTo>
                  <a:lnTo>
                    <a:pt x="3682906" y="0"/>
                  </a:lnTo>
                  <a:lnTo>
                    <a:pt x="3682906" y="311796"/>
                  </a:lnTo>
                  <a:lnTo>
                    <a:pt x="0" y="311796"/>
                  </a:lnTo>
                  <a:close/>
                </a:path>
              </a:pathLst>
            </a:custGeom>
            <a:solidFill>
              <a:srgbClr val="FFEC89"/>
            </a:solidFill>
          </p:spPr>
        </p:sp>
        <p:sp>
          <p:nvSpPr>
            <p:cNvPr name="Freeform 20" id="20"/>
            <p:cNvSpPr/>
            <p:nvPr/>
          </p:nvSpPr>
          <p:spPr>
            <a:xfrm flipH="false" flipV="false" rot="0">
              <a:off x="0" y="0"/>
              <a:ext cx="3695606" cy="324496"/>
            </a:xfrm>
            <a:custGeom>
              <a:avLst/>
              <a:gdLst/>
              <a:ahLst/>
              <a:cxnLst/>
              <a:rect r="r" b="b" t="t" l="l"/>
              <a:pathLst>
                <a:path h="324496" w="3695606">
                  <a:moveTo>
                    <a:pt x="3695606" y="324496"/>
                  </a:moveTo>
                  <a:lnTo>
                    <a:pt x="0" y="324496"/>
                  </a:lnTo>
                  <a:lnTo>
                    <a:pt x="0" y="0"/>
                  </a:lnTo>
                  <a:lnTo>
                    <a:pt x="3695606" y="0"/>
                  </a:lnTo>
                  <a:lnTo>
                    <a:pt x="3695606" y="324496"/>
                  </a:lnTo>
                  <a:close/>
                  <a:moveTo>
                    <a:pt x="12700" y="311796"/>
                  </a:moveTo>
                  <a:lnTo>
                    <a:pt x="3682906" y="311796"/>
                  </a:lnTo>
                  <a:lnTo>
                    <a:pt x="3682906" y="12700"/>
                  </a:lnTo>
                  <a:lnTo>
                    <a:pt x="12700" y="12700"/>
                  </a:lnTo>
                  <a:lnTo>
                    <a:pt x="12700" y="311796"/>
                  </a:lnTo>
                  <a:close/>
                </a:path>
              </a:pathLst>
            </a:custGeom>
            <a:solidFill>
              <a:srgbClr val="121212"/>
            </a:solidFill>
          </p:spPr>
        </p:sp>
      </p:grpSp>
      <p:pic>
        <p:nvPicPr>
          <p:cNvPr name="Picture 21" id="21"/>
          <p:cNvPicPr>
            <a:picLocks noChangeAspect="true"/>
          </p:cNvPicPr>
          <p:nvPr/>
        </p:nvPicPr>
        <p:blipFill>
          <a:blip r:embed="rId14"/>
          <a:srcRect l="0" t="0" r="0" b="0"/>
          <a:stretch>
            <a:fillRect/>
          </a:stretch>
        </p:blipFill>
        <p:spPr>
          <a:xfrm flipH="false" flipV="false" rot="0">
            <a:off x="11318609" y="9231575"/>
            <a:ext cx="1470191" cy="301389"/>
          </a:xfrm>
          <a:prstGeom prst="rect">
            <a:avLst/>
          </a:prstGeom>
        </p:spPr>
      </p:pic>
      <p:sp>
        <p:nvSpPr>
          <p:cNvPr name="TextBox 22" id="22"/>
          <p:cNvSpPr txBox="true"/>
          <p:nvPr/>
        </p:nvSpPr>
        <p:spPr>
          <a:xfrm rot="0">
            <a:off x="986816" y="2442354"/>
            <a:ext cx="8300145" cy="632461"/>
          </a:xfrm>
          <a:prstGeom prst="rect">
            <a:avLst/>
          </a:prstGeom>
        </p:spPr>
        <p:txBody>
          <a:bodyPr anchor="t" rtlCol="false" tIns="0" lIns="0" bIns="0" rIns="0">
            <a:spAutoFit/>
          </a:bodyPr>
          <a:lstStyle/>
          <a:p>
            <a:pPr algn="ctr">
              <a:lnSpc>
                <a:spcPts val="5039"/>
              </a:lnSpc>
              <a:spcBef>
                <a:spcPct val="0"/>
              </a:spcBef>
            </a:pPr>
            <a:r>
              <a:rPr lang="en-US" b="true" sz="3599">
                <a:solidFill>
                  <a:srgbClr val="121212"/>
                </a:solidFill>
                <a:latin typeface="Cloud Soft Bold"/>
                <a:ea typeface="Cloud Soft Bold"/>
                <a:cs typeface="Cloud Soft Bold"/>
                <a:sym typeface="Cloud Soft Bold"/>
              </a:rPr>
              <a:t>Các dạng Hybrid Recommender System</a:t>
            </a:r>
          </a:p>
        </p:txBody>
      </p:sp>
      <p:sp>
        <p:nvSpPr>
          <p:cNvPr name="TextBox 23" id="23"/>
          <p:cNvSpPr txBox="true"/>
          <p:nvPr/>
        </p:nvSpPr>
        <p:spPr>
          <a:xfrm rot="0">
            <a:off x="11097029" y="2998615"/>
            <a:ext cx="7005851" cy="6383655"/>
          </a:xfrm>
          <a:prstGeom prst="rect">
            <a:avLst/>
          </a:prstGeom>
        </p:spPr>
        <p:txBody>
          <a:bodyPr anchor="t" rtlCol="false" tIns="0" lIns="0" bIns="0" rIns="0">
            <a:spAutoFit/>
          </a:bodyPr>
          <a:lstStyle/>
          <a:p>
            <a:pPr algn="l">
              <a:lnSpc>
                <a:spcPts val="4619"/>
              </a:lnSpc>
            </a:pPr>
            <a:r>
              <a:rPr lang="en-US" b="true" sz="3299">
                <a:solidFill>
                  <a:srgbClr val="121212"/>
                </a:solidFill>
                <a:latin typeface="Cloud Soft Bold"/>
                <a:ea typeface="Cloud Soft Bold"/>
                <a:cs typeface="Cloud Soft Bold"/>
                <a:sym typeface="Cloud Soft Bold"/>
              </a:rPr>
              <a:t>M</a:t>
            </a:r>
            <a:r>
              <a:rPr lang="en-US" b="true" sz="3299">
                <a:solidFill>
                  <a:srgbClr val="121212"/>
                </a:solidFill>
                <a:latin typeface="Cloud Soft Bold"/>
                <a:ea typeface="Cloud Soft Bold"/>
                <a:cs typeface="Cloud Soft Bold"/>
                <a:sym typeface="Cloud Soft Bold"/>
              </a:rPr>
              <a:t>ixed Hybrid</a:t>
            </a:r>
          </a:p>
          <a:p>
            <a:pPr algn="l">
              <a:lnSpc>
                <a:spcPts val="4619"/>
              </a:lnSpc>
            </a:pPr>
            <a:r>
              <a:rPr lang="en-US" sz="3299">
                <a:solidFill>
                  <a:srgbClr val="121212"/>
                </a:solidFill>
                <a:latin typeface="Cloud Soft"/>
                <a:ea typeface="Cloud Soft"/>
                <a:cs typeface="Cloud Soft"/>
                <a:sym typeface="Cloud Soft"/>
              </a:rPr>
              <a:t>Hiển thị kết quả từ nhiều thuật toán cùng lúc.</a:t>
            </a:r>
          </a:p>
          <a:p>
            <a:pPr algn="l">
              <a:lnSpc>
                <a:spcPts val="4619"/>
              </a:lnSpc>
            </a:pPr>
            <a:r>
              <a:rPr lang="en-US" sz="3299">
                <a:solidFill>
                  <a:srgbClr val="121212"/>
                </a:solidFill>
                <a:latin typeface="Cloud Soft"/>
                <a:ea typeface="Cloud Soft"/>
                <a:cs typeface="Cloud Soft"/>
                <a:sym typeface="Cloud Soft"/>
              </a:rPr>
              <a:t>Ví dụ: top 5 CB + top 5 CF.</a:t>
            </a:r>
          </a:p>
          <a:p>
            <a:pPr algn="l">
              <a:lnSpc>
                <a:spcPts val="4619"/>
              </a:lnSpc>
            </a:pPr>
          </a:p>
          <a:p>
            <a:pPr algn="l">
              <a:lnSpc>
                <a:spcPts val="4619"/>
              </a:lnSpc>
            </a:pPr>
            <a:r>
              <a:rPr lang="en-US" b="true" sz="3299">
                <a:solidFill>
                  <a:srgbClr val="121212"/>
                </a:solidFill>
                <a:latin typeface="Cloud Soft Bold"/>
                <a:ea typeface="Cloud Soft Bold"/>
                <a:cs typeface="Cloud Soft Bold"/>
                <a:sym typeface="Cloud Soft Bold"/>
              </a:rPr>
              <a:t>Cascade Hybrid</a:t>
            </a:r>
          </a:p>
          <a:p>
            <a:pPr algn="l">
              <a:lnSpc>
                <a:spcPts val="4619"/>
              </a:lnSpc>
            </a:pPr>
            <a:r>
              <a:rPr lang="en-US" sz="3299">
                <a:solidFill>
                  <a:srgbClr val="121212"/>
                </a:solidFill>
                <a:latin typeface="Cloud Soft"/>
                <a:ea typeface="Cloud Soft"/>
                <a:cs typeface="Cloud Soft"/>
                <a:sym typeface="Cloud Soft"/>
              </a:rPr>
              <a:t>Thuật toán thứ hai xếp hạng lại kết quả của thuật toán đầu tiên.</a:t>
            </a:r>
          </a:p>
          <a:p>
            <a:pPr algn="l">
              <a:lnSpc>
                <a:spcPts val="4619"/>
              </a:lnSpc>
            </a:pPr>
            <a:r>
              <a:rPr lang="en-US" sz="3299">
                <a:solidFill>
                  <a:srgbClr val="121212"/>
                </a:solidFill>
                <a:latin typeface="Cloud Soft"/>
                <a:ea typeface="Cloud Soft"/>
                <a:cs typeface="Cloud Soft"/>
                <a:sym typeface="Cloud Soft"/>
              </a:rPr>
              <a:t>Ví dụ: CB lọc phim trước, CF sắp xếp thứ tự cuối cùng.</a:t>
            </a:r>
          </a:p>
          <a:p>
            <a:pPr algn="l">
              <a:lnSpc>
                <a:spcPts val="461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sp>
        <p:nvSpPr>
          <p:cNvPr name="Freeform 2" id="2"/>
          <p:cNvSpPr/>
          <p:nvPr/>
        </p:nvSpPr>
        <p:spPr>
          <a:xfrm flipH="false" flipV="false" rot="0">
            <a:off x="3066513" y="-530816"/>
            <a:ext cx="19274853" cy="11789122"/>
          </a:xfrm>
          <a:custGeom>
            <a:avLst/>
            <a:gdLst/>
            <a:ahLst/>
            <a:cxnLst/>
            <a:rect r="r" b="b" t="t" l="l"/>
            <a:pathLst>
              <a:path h="11789122" w="19274853">
                <a:moveTo>
                  <a:pt x="0" y="0"/>
                </a:moveTo>
                <a:lnTo>
                  <a:pt x="19274853" y="0"/>
                </a:lnTo>
                <a:lnTo>
                  <a:pt x="19274853" y="11789122"/>
                </a:lnTo>
                <a:lnTo>
                  <a:pt x="0" y="11789122"/>
                </a:lnTo>
                <a:lnTo>
                  <a:pt x="0" y="0"/>
                </a:lnTo>
                <a:close/>
              </a:path>
            </a:pathLst>
          </a:custGeom>
          <a:blipFill>
            <a:blip r:embed="rId2">
              <a:alphaModFix amt="7999"/>
              <a:extLst>
                <a:ext uri="{96DAC541-7B7A-43D3-8B79-37D633B846F1}">
                  <asvg:svgBlip xmlns:asvg="http://schemas.microsoft.com/office/drawing/2016/SVG/main" r:embed="rId3"/>
                </a:ext>
              </a:extLst>
            </a:blip>
            <a:stretch>
              <a:fillRect l="-12657" t="-50982" r="-11420" b="-51882"/>
            </a:stretch>
          </a:blipFill>
        </p:spPr>
      </p:sp>
      <p:grpSp>
        <p:nvGrpSpPr>
          <p:cNvPr name="Group 3" id="3"/>
          <p:cNvGrpSpPr/>
          <p:nvPr/>
        </p:nvGrpSpPr>
        <p:grpSpPr>
          <a:xfrm rot="0">
            <a:off x="-152417" y="-204609"/>
            <a:ext cx="7345292" cy="10800623"/>
            <a:chOff x="0" y="0"/>
            <a:chExt cx="47719944" cy="70168094"/>
          </a:xfrm>
        </p:grpSpPr>
        <p:sp>
          <p:nvSpPr>
            <p:cNvPr name="Freeform 4" id="4"/>
            <p:cNvSpPr/>
            <p:nvPr/>
          </p:nvSpPr>
          <p:spPr>
            <a:xfrm flipH="false" flipV="false" rot="0">
              <a:off x="72390" y="72390"/>
              <a:ext cx="47575164" cy="70023313"/>
            </a:xfrm>
            <a:custGeom>
              <a:avLst/>
              <a:gdLst/>
              <a:ahLst/>
              <a:cxnLst/>
              <a:rect r="r" b="b" t="t" l="l"/>
              <a:pathLst>
                <a:path h="70023313" w="47575164">
                  <a:moveTo>
                    <a:pt x="0" y="0"/>
                  </a:moveTo>
                  <a:lnTo>
                    <a:pt x="47575164" y="0"/>
                  </a:lnTo>
                  <a:lnTo>
                    <a:pt x="47575164" y="70023313"/>
                  </a:lnTo>
                  <a:lnTo>
                    <a:pt x="0" y="70023313"/>
                  </a:lnTo>
                  <a:lnTo>
                    <a:pt x="0" y="0"/>
                  </a:lnTo>
                  <a:close/>
                </a:path>
              </a:pathLst>
            </a:custGeom>
            <a:solidFill>
              <a:srgbClr val="F86A9D"/>
            </a:solidFill>
          </p:spPr>
        </p:sp>
        <p:sp>
          <p:nvSpPr>
            <p:cNvPr name="Freeform 5" id="5"/>
            <p:cNvSpPr/>
            <p:nvPr/>
          </p:nvSpPr>
          <p:spPr>
            <a:xfrm flipH="false" flipV="false" rot="0">
              <a:off x="0" y="0"/>
              <a:ext cx="47719943" cy="70168095"/>
            </a:xfrm>
            <a:custGeom>
              <a:avLst/>
              <a:gdLst/>
              <a:ahLst/>
              <a:cxnLst/>
              <a:rect r="r" b="b" t="t" l="l"/>
              <a:pathLst>
                <a:path h="70168095" w="47719943">
                  <a:moveTo>
                    <a:pt x="47575164" y="70023317"/>
                  </a:moveTo>
                  <a:lnTo>
                    <a:pt x="47719943" y="70023317"/>
                  </a:lnTo>
                  <a:lnTo>
                    <a:pt x="47719943" y="70168095"/>
                  </a:lnTo>
                  <a:lnTo>
                    <a:pt x="47575164" y="70168095"/>
                  </a:lnTo>
                  <a:lnTo>
                    <a:pt x="47575164" y="70023317"/>
                  </a:lnTo>
                  <a:close/>
                  <a:moveTo>
                    <a:pt x="0" y="144780"/>
                  </a:moveTo>
                  <a:lnTo>
                    <a:pt x="144780" y="144780"/>
                  </a:lnTo>
                  <a:lnTo>
                    <a:pt x="144780" y="70023317"/>
                  </a:lnTo>
                  <a:lnTo>
                    <a:pt x="0" y="70023317"/>
                  </a:lnTo>
                  <a:lnTo>
                    <a:pt x="0" y="144780"/>
                  </a:lnTo>
                  <a:close/>
                  <a:moveTo>
                    <a:pt x="0" y="70023317"/>
                  </a:moveTo>
                  <a:lnTo>
                    <a:pt x="144780" y="70023317"/>
                  </a:lnTo>
                  <a:lnTo>
                    <a:pt x="144780" y="70168095"/>
                  </a:lnTo>
                  <a:lnTo>
                    <a:pt x="0" y="70168095"/>
                  </a:lnTo>
                  <a:lnTo>
                    <a:pt x="0" y="70023317"/>
                  </a:lnTo>
                  <a:close/>
                  <a:moveTo>
                    <a:pt x="47575164" y="144780"/>
                  </a:moveTo>
                  <a:lnTo>
                    <a:pt x="47719943" y="144780"/>
                  </a:lnTo>
                  <a:lnTo>
                    <a:pt x="47719943" y="70023317"/>
                  </a:lnTo>
                  <a:lnTo>
                    <a:pt x="47575164" y="70023317"/>
                  </a:lnTo>
                  <a:lnTo>
                    <a:pt x="47575164" y="144780"/>
                  </a:lnTo>
                  <a:close/>
                  <a:moveTo>
                    <a:pt x="144780" y="70023317"/>
                  </a:moveTo>
                  <a:lnTo>
                    <a:pt x="47575164" y="70023317"/>
                  </a:lnTo>
                  <a:lnTo>
                    <a:pt x="47575164" y="70168095"/>
                  </a:lnTo>
                  <a:lnTo>
                    <a:pt x="144780" y="70168095"/>
                  </a:lnTo>
                  <a:lnTo>
                    <a:pt x="144780" y="70023317"/>
                  </a:lnTo>
                  <a:close/>
                  <a:moveTo>
                    <a:pt x="47575164" y="0"/>
                  </a:moveTo>
                  <a:lnTo>
                    <a:pt x="47719943" y="0"/>
                  </a:lnTo>
                  <a:lnTo>
                    <a:pt x="47719943" y="144780"/>
                  </a:lnTo>
                  <a:lnTo>
                    <a:pt x="47575164" y="144780"/>
                  </a:lnTo>
                  <a:lnTo>
                    <a:pt x="47575164" y="0"/>
                  </a:lnTo>
                  <a:close/>
                  <a:moveTo>
                    <a:pt x="0" y="0"/>
                  </a:moveTo>
                  <a:lnTo>
                    <a:pt x="144780" y="0"/>
                  </a:lnTo>
                  <a:lnTo>
                    <a:pt x="144780" y="144780"/>
                  </a:lnTo>
                  <a:lnTo>
                    <a:pt x="0" y="144780"/>
                  </a:lnTo>
                  <a:lnTo>
                    <a:pt x="0" y="0"/>
                  </a:lnTo>
                  <a:close/>
                  <a:moveTo>
                    <a:pt x="144780" y="0"/>
                  </a:moveTo>
                  <a:lnTo>
                    <a:pt x="47575164" y="0"/>
                  </a:lnTo>
                  <a:lnTo>
                    <a:pt x="47575164" y="144780"/>
                  </a:lnTo>
                  <a:lnTo>
                    <a:pt x="144780" y="144780"/>
                  </a:lnTo>
                  <a:lnTo>
                    <a:pt x="144780" y="0"/>
                  </a:lnTo>
                  <a:close/>
                </a:path>
              </a:pathLst>
            </a:custGeom>
            <a:solidFill>
              <a:srgbClr val="121212"/>
            </a:solidFill>
          </p:spPr>
        </p:sp>
      </p:grpSp>
      <p:grpSp>
        <p:nvGrpSpPr>
          <p:cNvPr name="Group 6" id="6"/>
          <p:cNvGrpSpPr/>
          <p:nvPr/>
        </p:nvGrpSpPr>
        <p:grpSpPr>
          <a:xfrm rot="0">
            <a:off x="8402801" y="2838562"/>
            <a:ext cx="8572387" cy="1703072"/>
            <a:chOff x="0" y="0"/>
            <a:chExt cx="3731166" cy="741269"/>
          </a:xfrm>
        </p:grpSpPr>
        <p:sp>
          <p:nvSpPr>
            <p:cNvPr name="Freeform 7" id="7"/>
            <p:cNvSpPr/>
            <p:nvPr/>
          </p:nvSpPr>
          <p:spPr>
            <a:xfrm flipH="false" flipV="false" rot="0">
              <a:off x="48260" y="48260"/>
              <a:ext cx="3682906" cy="693009"/>
            </a:xfrm>
            <a:custGeom>
              <a:avLst/>
              <a:gdLst/>
              <a:ahLst/>
              <a:cxnLst/>
              <a:rect r="r" b="b" t="t" l="l"/>
              <a:pathLst>
                <a:path h="693009" w="3682906">
                  <a:moveTo>
                    <a:pt x="0" y="0"/>
                  </a:moveTo>
                  <a:lnTo>
                    <a:pt x="3682906" y="0"/>
                  </a:lnTo>
                  <a:lnTo>
                    <a:pt x="3682906" y="693009"/>
                  </a:lnTo>
                  <a:lnTo>
                    <a:pt x="0" y="693009"/>
                  </a:lnTo>
                  <a:close/>
                </a:path>
              </a:pathLst>
            </a:custGeom>
            <a:solidFill>
              <a:srgbClr val="121212"/>
            </a:solidFill>
          </p:spPr>
        </p:sp>
        <p:sp>
          <p:nvSpPr>
            <p:cNvPr name="Freeform 8" id="8"/>
            <p:cNvSpPr/>
            <p:nvPr/>
          </p:nvSpPr>
          <p:spPr>
            <a:xfrm flipH="false" flipV="false" rot="0">
              <a:off x="6350" y="6350"/>
              <a:ext cx="3682906" cy="693009"/>
            </a:xfrm>
            <a:custGeom>
              <a:avLst/>
              <a:gdLst/>
              <a:ahLst/>
              <a:cxnLst/>
              <a:rect r="r" b="b" t="t" l="l"/>
              <a:pathLst>
                <a:path h="693009" w="3682906">
                  <a:moveTo>
                    <a:pt x="0" y="0"/>
                  </a:moveTo>
                  <a:lnTo>
                    <a:pt x="3682906" y="0"/>
                  </a:lnTo>
                  <a:lnTo>
                    <a:pt x="3682906" y="693009"/>
                  </a:lnTo>
                  <a:lnTo>
                    <a:pt x="0" y="693009"/>
                  </a:lnTo>
                  <a:close/>
                </a:path>
              </a:pathLst>
            </a:custGeom>
            <a:solidFill>
              <a:srgbClr val="FFEC89"/>
            </a:solidFill>
          </p:spPr>
        </p:sp>
        <p:sp>
          <p:nvSpPr>
            <p:cNvPr name="Freeform 9" id="9"/>
            <p:cNvSpPr/>
            <p:nvPr/>
          </p:nvSpPr>
          <p:spPr>
            <a:xfrm flipH="false" flipV="false" rot="0">
              <a:off x="0" y="0"/>
              <a:ext cx="3695606" cy="705709"/>
            </a:xfrm>
            <a:custGeom>
              <a:avLst/>
              <a:gdLst/>
              <a:ahLst/>
              <a:cxnLst/>
              <a:rect r="r" b="b" t="t" l="l"/>
              <a:pathLst>
                <a:path h="705709" w="3695606">
                  <a:moveTo>
                    <a:pt x="3695606" y="705709"/>
                  </a:moveTo>
                  <a:lnTo>
                    <a:pt x="0" y="705709"/>
                  </a:lnTo>
                  <a:lnTo>
                    <a:pt x="0" y="0"/>
                  </a:lnTo>
                  <a:lnTo>
                    <a:pt x="3695606" y="0"/>
                  </a:lnTo>
                  <a:lnTo>
                    <a:pt x="3695606" y="705709"/>
                  </a:lnTo>
                  <a:close/>
                  <a:moveTo>
                    <a:pt x="12700" y="693009"/>
                  </a:moveTo>
                  <a:lnTo>
                    <a:pt x="3682906" y="693009"/>
                  </a:lnTo>
                  <a:lnTo>
                    <a:pt x="3682906" y="12700"/>
                  </a:lnTo>
                  <a:lnTo>
                    <a:pt x="12700" y="12700"/>
                  </a:lnTo>
                  <a:lnTo>
                    <a:pt x="12700" y="693009"/>
                  </a:lnTo>
                  <a:close/>
                </a:path>
              </a:pathLst>
            </a:custGeom>
            <a:solidFill>
              <a:srgbClr val="121212"/>
            </a:solidFill>
          </p:spPr>
        </p:sp>
      </p:grpSp>
      <p:grpSp>
        <p:nvGrpSpPr>
          <p:cNvPr name="Group 10" id="10"/>
          <p:cNvGrpSpPr/>
          <p:nvPr/>
        </p:nvGrpSpPr>
        <p:grpSpPr>
          <a:xfrm rot="0">
            <a:off x="8417747" y="4918609"/>
            <a:ext cx="8572387" cy="1703072"/>
            <a:chOff x="0" y="0"/>
            <a:chExt cx="3731166" cy="741269"/>
          </a:xfrm>
        </p:grpSpPr>
        <p:sp>
          <p:nvSpPr>
            <p:cNvPr name="Freeform 11" id="11"/>
            <p:cNvSpPr/>
            <p:nvPr/>
          </p:nvSpPr>
          <p:spPr>
            <a:xfrm flipH="false" flipV="false" rot="0">
              <a:off x="48260" y="48260"/>
              <a:ext cx="3682906" cy="693009"/>
            </a:xfrm>
            <a:custGeom>
              <a:avLst/>
              <a:gdLst/>
              <a:ahLst/>
              <a:cxnLst/>
              <a:rect r="r" b="b" t="t" l="l"/>
              <a:pathLst>
                <a:path h="693009" w="3682906">
                  <a:moveTo>
                    <a:pt x="0" y="0"/>
                  </a:moveTo>
                  <a:lnTo>
                    <a:pt x="3682906" y="0"/>
                  </a:lnTo>
                  <a:lnTo>
                    <a:pt x="3682906" y="693009"/>
                  </a:lnTo>
                  <a:lnTo>
                    <a:pt x="0" y="693009"/>
                  </a:lnTo>
                  <a:close/>
                </a:path>
              </a:pathLst>
            </a:custGeom>
            <a:solidFill>
              <a:srgbClr val="121212"/>
            </a:solidFill>
          </p:spPr>
        </p:sp>
        <p:sp>
          <p:nvSpPr>
            <p:cNvPr name="Freeform 12" id="12"/>
            <p:cNvSpPr/>
            <p:nvPr/>
          </p:nvSpPr>
          <p:spPr>
            <a:xfrm flipH="false" flipV="false" rot="0">
              <a:off x="6350" y="6350"/>
              <a:ext cx="3682906" cy="693009"/>
            </a:xfrm>
            <a:custGeom>
              <a:avLst/>
              <a:gdLst/>
              <a:ahLst/>
              <a:cxnLst/>
              <a:rect r="r" b="b" t="t" l="l"/>
              <a:pathLst>
                <a:path h="693009" w="3682906">
                  <a:moveTo>
                    <a:pt x="0" y="0"/>
                  </a:moveTo>
                  <a:lnTo>
                    <a:pt x="3682906" y="0"/>
                  </a:lnTo>
                  <a:lnTo>
                    <a:pt x="3682906" y="693009"/>
                  </a:lnTo>
                  <a:lnTo>
                    <a:pt x="0" y="693009"/>
                  </a:lnTo>
                  <a:close/>
                </a:path>
              </a:pathLst>
            </a:custGeom>
            <a:solidFill>
              <a:srgbClr val="B8D6FF"/>
            </a:solidFill>
          </p:spPr>
        </p:sp>
        <p:sp>
          <p:nvSpPr>
            <p:cNvPr name="Freeform 13" id="13"/>
            <p:cNvSpPr/>
            <p:nvPr/>
          </p:nvSpPr>
          <p:spPr>
            <a:xfrm flipH="false" flipV="false" rot="0">
              <a:off x="0" y="0"/>
              <a:ext cx="3695606" cy="705709"/>
            </a:xfrm>
            <a:custGeom>
              <a:avLst/>
              <a:gdLst/>
              <a:ahLst/>
              <a:cxnLst/>
              <a:rect r="r" b="b" t="t" l="l"/>
              <a:pathLst>
                <a:path h="705709" w="3695606">
                  <a:moveTo>
                    <a:pt x="3695606" y="705709"/>
                  </a:moveTo>
                  <a:lnTo>
                    <a:pt x="0" y="705709"/>
                  </a:lnTo>
                  <a:lnTo>
                    <a:pt x="0" y="0"/>
                  </a:lnTo>
                  <a:lnTo>
                    <a:pt x="3695606" y="0"/>
                  </a:lnTo>
                  <a:lnTo>
                    <a:pt x="3695606" y="705709"/>
                  </a:lnTo>
                  <a:close/>
                  <a:moveTo>
                    <a:pt x="12700" y="693009"/>
                  </a:moveTo>
                  <a:lnTo>
                    <a:pt x="3682906" y="693009"/>
                  </a:lnTo>
                  <a:lnTo>
                    <a:pt x="3682906" y="12700"/>
                  </a:lnTo>
                  <a:lnTo>
                    <a:pt x="12700" y="12700"/>
                  </a:lnTo>
                  <a:lnTo>
                    <a:pt x="12700" y="693009"/>
                  </a:lnTo>
                  <a:close/>
                </a:path>
              </a:pathLst>
            </a:custGeom>
            <a:solidFill>
              <a:srgbClr val="121212"/>
            </a:solidFill>
          </p:spPr>
        </p:sp>
      </p:grpSp>
      <p:grpSp>
        <p:nvGrpSpPr>
          <p:cNvPr name="Group 14" id="14"/>
          <p:cNvGrpSpPr/>
          <p:nvPr/>
        </p:nvGrpSpPr>
        <p:grpSpPr>
          <a:xfrm rot="0">
            <a:off x="8402801" y="7119614"/>
            <a:ext cx="8572387" cy="1703072"/>
            <a:chOff x="0" y="0"/>
            <a:chExt cx="3731166" cy="741269"/>
          </a:xfrm>
        </p:grpSpPr>
        <p:sp>
          <p:nvSpPr>
            <p:cNvPr name="Freeform 15" id="15"/>
            <p:cNvSpPr/>
            <p:nvPr/>
          </p:nvSpPr>
          <p:spPr>
            <a:xfrm flipH="false" flipV="false" rot="0">
              <a:off x="48260" y="48260"/>
              <a:ext cx="3682906" cy="693009"/>
            </a:xfrm>
            <a:custGeom>
              <a:avLst/>
              <a:gdLst/>
              <a:ahLst/>
              <a:cxnLst/>
              <a:rect r="r" b="b" t="t" l="l"/>
              <a:pathLst>
                <a:path h="693009" w="3682906">
                  <a:moveTo>
                    <a:pt x="0" y="0"/>
                  </a:moveTo>
                  <a:lnTo>
                    <a:pt x="3682906" y="0"/>
                  </a:lnTo>
                  <a:lnTo>
                    <a:pt x="3682906" y="693009"/>
                  </a:lnTo>
                  <a:lnTo>
                    <a:pt x="0" y="693009"/>
                  </a:lnTo>
                  <a:close/>
                </a:path>
              </a:pathLst>
            </a:custGeom>
            <a:solidFill>
              <a:srgbClr val="121212"/>
            </a:solidFill>
          </p:spPr>
        </p:sp>
        <p:sp>
          <p:nvSpPr>
            <p:cNvPr name="Freeform 16" id="16"/>
            <p:cNvSpPr/>
            <p:nvPr/>
          </p:nvSpPr>
          <p:spPr>
            <a:xfrm flipH="false" flipV="false" rot="0">
              <a:off x="6350" y="6350"/>
              <a:ext cx="3682906" cy="693009"/>
            </a:xfrm>
            <a:custGeom>
              <a:avLst/>
              <a:gdLst/>
              <a:ahLst/>
              <a:cxnLst/>
              <a:rect r="r" b="b" t="t" l="l"/>
              <a:pathLst>
                <a:path h="693009" w="3682906">
                  <a:moveTo>
                    <a:pt x="0" y="0"/>
                  </a:moveTo>
                  <a:lnTo>
                    <a:pt x="3682906" y="0"/>
                  </a:lnTo>
                  <a:lnTo>
                    <a:pt x="3682906" y="693009"/>
                  </a:lnTo>
                  <a:lnTo>
                    <a:pt x="0" y="693009"/>
                  </a:lnTo>
                  <a:close/>
                </a:path>
              </a:pathLst>
            </a:custGeom>
            <a:solidFill>
              <a:srgbClr val="FFC6DA"/>
            </a:solidFill>
          </p:spPr>
        </p:sp>
        <p:sp>
          <p:nvSpPr>
            <p:cNvPr name="Freeform 17" id="17"/>
            <p:cNvSpPr/>
            <p:nvPr/>
          </p:nvSpPr>
          <p:spPr>
            <a:xfrm flipH="false" flipV="false" rot="0">
              <a:off x="0" y="0"/>
              <a:ext cx="3695606" cy="705709"/>
            </a:xfrm>
            <a:custGeom>
              <a:avLst/>
              <a:gdLst/>
              <a:ahLst/>
              <a:cxnLst/>
              <a:rect r="r" b="b" t="t" l="l"/>
              <a:pathLst>
                <a:path h="705709" w="3695606">
                  <a:moveTo>
                    <a:pt x="3695606" y="705709"/>
                  </a:moveTo>
                  <a:lnTo>
                    <a:pt x="0" y="705709"/>
                  </a:lnTo>
                  <a:lnTo>
                    <a:pt x="0" y="0"/>
                  </a:lnTo>
                  <a:lnTo>
                    <a:pt x="3695606" y="0"/>
                  </a:lnTo>
                  <a:lnTo>
                    <a:pt x="3695606" y="705709"/>
                  </a:lnTo>
                  <a:close/>
                  <a:moveTo>
                    <a:pt x="12700" y="693009"/>
                  </a:moveTo>
                  <a:lnTo>
                    <a:pt x="3682906" y="693009"/>
                  </a:lnTo>
                  <a:lnTo>
                    <a:pt x="3682906" y="12700"/>
                  </a:lnTo>
                  <a:lnTo>
                    <a:pt x="12700" y="12700"/>
                  </a:lnTo>
                  <a:lnTo>
                    <a:pt x="12700" y="693009"/>
                  </a:lnTo>
                  <a:close/>
                </a:path>
              </a:pathLst>
            </a:custGeom>
            <a:solidFill>
              <a:srgbClr val="121212"/>
            </a:solidFill>
          </p:spPr>
        </p:sp>
      </p:grpSp>
      <p:sp>
        <p:nvSpPr>
          <p:cNvPr name="Freeform 18" id="18"/>
          <p:cNvSpPr/>
          <p:nvPr/>
        </p:nvSpPr>
        <p:spPr>
          <a:xfrm flipH="false" flipV="false" rot="0">
            <a:off x="5807601" y="1482666"/>
            <a:ext cx="967874" cy="1279641"/>
          </a:xfrm>
          <a:custGeom>
            <a:avLst/>
            <a:gdLst/>
            <a:ahLst/>
            <a:cxnLst/>
            <a:rect r="r" b="b" t="t" l="l"/>
            <a:pathLst>
              <a:path h="1279641" w="967874">
                <a:moveTo>
                  <a:pt x="0" y="0"/>
                </a:moveTo>
                <a:lnTo>
                  <a:pt x="967874" y="0"/>
                </a:lnTo>
                <a:lnTo>
                  <a:pt x="967874" y="1279641"/>
                </a:lnTo>
                <a:lnTo>
                  <a:pt x="0" y="12796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false" rot="-931165">
            <a:off x="153549" y="8180381"/>
            <a:ext cx="967874" cy="1279641"/>
          </a:xfrm>
          <a:custGeom>
            <a:avLst/>
            <a:gdLst/>
            <a:ahLst/>
            <a:cxnLst/>
            <a:rect r="r" b="b" t="t" l="l"/>
            <a:pathLst>
              <a:path h="1279641" w="967874">
                <a:moveTo>
                  <a:pt x="967874" y="0"/>
                </a:moveTo>
                <a:lnTo>
                  <a:pt x="0" y="0"/>
                </a:lnTo>
                <a:lnTo>
                  <a:pt x="0" y="1279641"/>
                </a:lnTo>
                <a:lnTo>
                  <a:pt x="967874" y="1279641"/>
                </a:lnTo>
                <a:lnTo>
                  <a:pt x="9678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960837" y="2312783"/>
            <a:ext cx="4774557" cy="4114800"/>
          </a:xfrm>
          <a:custGeom>
            <a:avLst/>
            <a:gdLst/>
            <a:ahLst/>
            <a:cxnLst/>
            <a:rect r="r" b="b" t="t" l="l"/>
            <a:pathLst>
              <a:path h="4114800" w="4774557">
                <a:moveTo>
                  <a:pt x="0" y="0"/>
                </a:moveTo>
                <a:lnTo>
                  <a:pt x="4774557" y="0"/>
                </a:lnTo>
                <a:lnTo>
                  <a:pt x="47745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900854" y="5062214"/>
            <a:ext cx="5238750" cy="4114800"/>
          </a:xfrm>
          <a:custGeom>
            <a:avLst/>
            <a:gdLst/>
            <a:ahLst/>
            <a:cxnLst/>
            <a:rect r="r" b="b" t="t" l="l"/>
            <a:pathLst>
              <a:path h="4114800" w="5238750">
                <a:moveTo>
                  <a:pt x="0" y="0"/>
                </a:moveTo>
                <a:lnTo>
                  <a:pt x="5238750" y="0"/>
                </a:lnTo>
                <a:lnTo>
                  <a:pt x="52387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274972" y="760786"/>
            <a:ext cx="4146287" cy="1149350"/>
          </a:xfrm>
          <a:prstGeom prst="rect">
            <a:avLst/>
          </a:prstGeom>
        </p:spPr>
        <p:txBody>
          <a:bodyPr anchor="t" rtlCol="false" tIns="0" lIns="0" bIns="0" rIns="0">
            <a:spAutoFit/>
          </a:bodyPr>
          <a:lstStyle/>
          <a:p>
            <a:pPr algn="ctr">
              <a:lnSpc>
                <a:spcPts val="8800"/>
              </a:lnSpc>
            </a:pPr>
            <a:r>
              <a:rPr lang="en-US" sz="8000">
                <a:solidFill>
                  <a:srgbClr val="FFFAF2"/>
                </a:solidFill>
                <a:latin typeface="Genty"/>
                <a:ea typeface="Genty"/>
                <a:cs typeface="Genty"/>
                <a:sym typeface="Genty"/>
              </a:rPr>
              <a:t>Mô hình</a:t>
            </a:r>
          </a:p>
        </p:txBody>
      </p:sp>
      <p:sp>
        <p:nvSpPr>
          <p:cNvPr name="TextBox 23" id="23"/>
          <p:cNvSpPr txBox="true"/>
          <p:nvPr/>
        </p:nvSpPr>
        <p:spPr>
          <a:xfrm rot="0">
            <a:off x="8417747" y="1224392"/>
            <a:ext cx="8557441" cy="795020"/>
          </a:xfrm>
          <a:prstGeom prst="rect">
            <a:avLst/>
          </a:prstGeom>
        </p:spPr>
        <p:txBody>
          <a:bodyPr anchor="t" rtlCol="false" tIns="0" lIns="0" bIns="0" rIns="0">
            <a:spAutoFit/>
          </a:bodyPr>
          <a:lstStyle/>
          <a:p>
            <a:pPr algn="ctr">
              <a:lnSpc>
                <a:spcPts val="6160"/>
              </a:lnSpc>
            </a:pPr>
            <a:r>
              <a:rPr lang="en-US" sz="5600">
                <a:solidFill>
                  <a:srgbClr val="FFFAF2"/>
                </a:solidFill>
                <a:latin typeface="Paytone One"/>
                <a:ea typeface="Paytone One"/>
                <a:cs typeface="Paytone One"/>
                <a:sym typeface="Paytone One"/>
              </a:rPr>
              <a:t>Xây dựng mô hình</a:t>
            </a:r>
          </a:p>
        </p:txBody>
      </p:sp>
      <p:sp>
        <p:nvSpPr>
          <p:cNvPr name="TextBox 24" id="24"/>
          <p:cNvSpPr txBox="true"/>
          <p:nvPr/>
        </p:nvSpPr>
        <p:spPr>
          <a:xfrm rot="0">
            <a:off x="8856341" y="2952863"/>
            <a:ext cx="7695199" cy="1417320"/>
          </a:xfrm>
          <a:prstGeom prst="rect">
            <a:avLst/>
          </a:prstGeom>
        </p:spPr>
        <p:txBody>
          <a:bodyPr anchor="t" rtlCol="false" tIns="0" lIns="0" bIns="0" rIns="0">
            <a:spAutoFit/>
          </a:bodyPr>
          <a:lstStyle/>
          <a:p>
            <a:pPr algn="ctr">
              <a:lnSpc>
                <a:spcPts val="3780"/>
              </a:lnSpc>
            </a:pPr>
            <a:r>
              <a:rPr lang="en-US" sz="2700" b="true">
                <a:solidFill>
                  <a:srgbClr val="121212"/>
                </a:solidFill>
                <a:latin typeface="Cloud Soft Bold"/>
                <a:ea typeface="Cloud Soft Bold"/>
                <a:cs typeface="Cloud Soft Bold"/>
                <a:sym typeface="Cloud Soft Bold"/>
              </a:rPr>
              <a:t>Hybrid Reccomender System</a:t>
            </a:r>
          </a:p>
          <a:p>
            <a:pPr algn="ctr">
              <a:lnSpc>
                <a:spcPts val="3780"/>
              </a:lnSpc>
            </a:pPr>
            <a:r>
              <a:rPr lang="en-US" sz="2700" b="true">
                <a:solidFill>
                  <a:srgbClr val="121212"/>
                </a:solidFill>
                <a:latin typeface="Cloud Soft Bold"/>
                <a:ea typeface="Cloud Soft Bold"/>
                <a:cs typeface="Cloud Soft Bold"/>
                <a:sym typeface="Cloud Soft Bold"/>
              </a:rPr>
              <a:t>User-based CF</a:t>
            </a:r>
          </a:p>
          <a:p>
            <a:pPr algn="ctr">
              <a:lnSpc>
                <a:spcPts val="3780"/>
              </a:lnSpc>
            </a:pPr>
            <a:r>
              <a:rPr lang="en-US" sz="2700" b="true">
                <a:solidFill>
                  <a:srgbClr val="121212"/>
                </a:solidFill>
                <a:latin typeface="Cloud Soft Bold"/>
                <a:ea typeface="Cloud Soft Bold"/>
                <a:cs typeface="Cloud Soft Bold"/>
                <a:sym typeface="Cloud Soft Bold"/>
              </a:rPr>
              <a:t>Content-based </a:t>
            </a:r>
          </a:p>
        </p:txBody>
      </p:sp>
      <p:sp>
        <p:nvSpPr>
          <p:cNvPr name="TextBox 25" id="25"/>
          <p:cNvSpPr txBox="true"/>
          <p:nvPr/>
        </p:nvSpPr>
        <p:spPr>
          <a:xfrm rot="0">
            <a:off x="8856341" y="5461852"/>
            <a:ext cx="7665307" cy="540385"/>
          </a:xfrm>
          <a:prstGeom prst="rect">
            <a:avLst/>
          </a:prstGeom>
        </p:spPr>
        <p:txBody>
          <a:bodyPr anchor="t" rtlCol="false" tIns="0" lIns="0" bIns="0" rIns="0">
            <a:spAutoFit/>
          </a:bodyPr>
          <a:lstStyle/>
          <a:p>
            <a:pPr algn="ctr">
              <a:lnSpc>
                <a:spcPts val="4340"/>
              </a:lnSpc>
            </a:pPr>
            <a:r>
              <a:rPr lang="en-US" sz="3100" b="true">
                <a:solidFill>
                  <a:srgbClr val="121212"/>
                </a:solidFill>
                <a:latin typeface="Cloud Soft Bold"/>
                <a:ea typeface="Cloud Soft Bold"/>
                <a:cs typeface="Cloud Soft Bold"/>
                <a:sym typeface="Cloud Soft Bold"/>
              </a:rPr>
              <a:t>Casade + Weighted</a:t>
            </a:r>
          </a:p>
        </p:txBody>
      </p:sp>
      <p:sp>
        <p:nvSpPr>
          <p:cNvPr name="TextBox 26" id="26"/>
          <p:cNvSpPr txBox="true"/>
          <p:nvPr/>
        </p:nvSpPr>
        <p:spPr>
          <a:xfrm rot="0">
            <a:off x="8841395" y="7692385"/>
            <a:ext cx="7665307" cy="490855"/>
          </a:xfrm>
          <a:prstGeom prst="rect">
            <a:avLst/>
          </a:prstGeom>
        </p:spPr>
        <p:txBody>
          <a:bodyPr anchor="t" rtlCol="false" tIns="0" lIns="0" bIns="0" rIns="0">
            <a:spAutoFit/>
          </a:bodyPr>
          <a:lstStyle/>
          <a:p>
            <a:pPr algn="ctr">
              <a:lnSpc>
                <a:spcPts val="3920"/>
              </a:lnSpc>
            </a:pPr>
            <a:r>
              <a:rPr lang="en-US" sz="2800" b="true">
                <a:solidFill>
                  <a:srgbClr val="121212"/>
                </a:solidFill>
                <a:latin typeface="Cloud Soft Bold"/>
                <a:ea typeface="Cloud Soft Bold"/>
                <a:cs typeface="Cloud Soft Bold"/>
                <a:sym typeface="Cloud Soft Bold"/>
              </a:rPr>
              <a:t>RMSE, MAE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6A9D"/>
        </a:solidFill>
      </p:bgPr>
    </p:bg>
    <p:spTree>
      <p:nvGrpSpPr>
        <p:cNvPr id="1" name=""/>
        <p:cNvGrpSpPr/>
        <p:nvPr/>
      </p:nvGrpSpPr>
      <p:grpSpPr>
        <a:xfrm>
          <a:off x="0" y="0"/>
          <a:ext cx="0" cy="0"/>
          <a:chOff x="0" y="0"/>
          <a:chExt cx="0" cy="0"/>
        </a:xfrm>
      </p:grpSpPr>
      <p:sp>
        <p:nvSpPr>
          <p:cNvPr name="Freeform 2" id="2"/>
          <p:cNvSpPr/>
          <p:nvPr/>
        </p:nvSpPr>
        <p:spPr>
          <a:xfrm flipH="false" flipV="false" rot="0">
            <a:off x="16291426" y="694111"/>
            <a:ext cx="967874" cy="1279641"/>
          </a:xfrm>
          <a:custGeom>
            <a:avLst/>
            <a:gdLst/>
            <a:ahLst/>
            <a:cxnLst/>
            <a:rect r="r" b="b" t="t" l="l"/>
            <a:pathLst>
              <a:path h="1279641" w="967874">
                <a:moveTo>
                  <a:pt x="0" y="0"/>
                </a:moveTo>
                <a:lnTo>
                  <a:pt x="967874" y="0"/>
                </a:lnTo>
                <a:lnTo>
                  <a:pt x="967874" y="1279641"/>
                </a:lnTo>
                <a:lnTo>
                  <a:pt x="0" y="1279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31165">
            <a:off x="791035" y="524339"/>
            <a:ext cx="967874" cy="1279641"/>
          </a:xfrm>
          <a:custGeom>
            <a:avLst/>
            <a:gdLst/>
            <a:ahLst/>
            <a:cxnLst/>
            <a:rect r="r" b="b" t="t" l="l"/>
            <a:pathLst>
              <a:path h="1279641" w="967874">
                <a:moveTo>
                  <a:pt x="967874" y="0"/>
                </a:moveTo>
                <a:lnTo>
                  <a:pt x="0" y="0"/>
                </a:lnTo>
                <a:lnTo>
                  <a:pt x="0" y="1279641"/>
                </a:lnTo>
                <a:lnTo>
                  <a:pt x="967874" y="1279641"/>
                </a:lnTo>
                <a:lnTo>
                  <a:pt x="967874"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2428147"/>
            <a:ext cx="5234432" cy="951078"/>
            <a:chOff x="0" y="0"/>
            <a:chExt cx="4208670" cy="764700"/>
          </a:xfrm>
        </p:grpSpPr>
        <p:sp>
          <p:nvSpPr>
            <p:cNvPr name="Freeform 5" id="5"/>
            <p:cNvSpPr/>
            <p:nvPr/>
          </p:nvSpPr>
          <p:spPr>
            <a:xfrm flipH="false" flipV="false" rot="0">
              <a:off x="0" y="0"/>
              <a:ext cx="4208670" cy="764700"/>
            </a:xfrm>
            <a:custGeom>
              <a:avLst/>
              <a:gdLst/>
              <a:ahLst/>
              <a:cxnLst/>
              <a:rect r="r" b="b" t="t" l="l"/>
              <a:pathLst>
                <a:path h="764700" w="4208670">
                  <a:moveTo>
                    <a:pt x="0" y="0"/>
                  </a:moveTo>
                  <a:lnTo>
                    <a:pt x="4208670" y="0"/>
                  </a:lnTo>
                  <a:lnTo>
                    <a:pt x="4208670" y="764700"/>
                  </a:lnTo>
                  <a:lnTo>
                    <a:pt x="0" y="764700"/>
                  </a:lnTo>
                  <a:close/>
                </a:path>
              </a:pathLst>
            </a:custGeom>
            <a:solidFill>
              <a:srgbClr val="FFEC89"/>
            </a:solidFill>
            <a:ln w="11430" cap="sq">
              <a:solidFill>
                <a:srgbClr val="121212"/>
              </a:solidFill>
              <a:prstDash val="solid"/>
              <a:miter/>
            </a:ln>
          </p:spPr>
        </p:sp>
        <p:sp>
          <p:nvSpPr>
            <p:cNvPr name="TextBox 6" id="6"/>
            <p:cNvSpPr txBox="true"/>
            <p:nvPr/>
          </p:nvSpPr>
          <p:spPr>
            <a:xfrm>
              <a:off x="0" y="-66675"/>
              <a:ext cx="4208670" cy="831375"/>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Tiền lý dữ liệu</a:t>
              </a:r>
            </a:p>
          </p:txBody>
        </p:sp>
      </p:grpSp>
      <p:grpSp>
        <p:nvGrpSpPr>
          <p:cNvPr name="Group 7" id="7"/>
          <p:cNvGrpSpPr/>
          <p:nvPr/>
        </p:nvGrpSpPr>
        <p:grpSpPr>
          <a:xfrm rot="0">
            <a:off x="969440" y="4381259"/>
            <a:ext cx="5234432" cy="951078"/>
            <a:chOff x="0" y="0"/>
            <a:chExt cx="4208670" cy="764700"/>
          </a:xfrm>
        </p:grpSpPr>
        <p:sp>
          <p:nvSpPr>
            <p:cNvPr name="Freeform 8" id="8"/>
            <p:cNvSpPr/>
            <p:nvPr/>
          </p:nvSpPr>
          <p:spPr>
            <a:xfrm flipH="false" flipV="false" rot="0">
              <a:off x="0" y="0"/>
              <a:ext cx="4208670" cy="764700"/>
            </a:xfrm>
            <a:custGeom>
              <a:avLst/>
              <a:gdLst/>
              <a:ahLst/>
              <a:cxnLst/>
              <a:rect r="r" b="b" t="t" l="l"/>
              <a:pathLst>
                <a:path h="764700" w="4208670">
                  <a:moveTo>
                    <a:pt x="0" y="0"/>
                  </a:moveTo>
                  <a:lnTo>
                    <a:pt x="4208670" y="0"/>
                  </a:lnTo>
                  <a:lnTo>
                    <a:pt x="4208670" y="764700"/>
                  </a:lnTo>
                  <a:lnTo>
                    <a:pt x="0" y="764700"/>
                  </a:lnTo>
                  <a:close/>
                </a:path>
              </a:pathLst>
            </a:custGeom>
            <a:solidFill>
              <a:srgbClr val="C1FF72"/>
            </a:solidFill>
            <a:ln w="11430" cap="sq">
              <a:solidFill>
                <a:srgbClr val="121212"/>
              </a:solidFill>
              <a:prstDash val="solid"/>
              <a:miter/>
            </a:ln>
          </p:spPr>
        </p:sp>
        <p:sp>
          <p:nvSpPr>
            <p:cNvPr name="TextBox 9" id="9"/>
            <p:cNvSpPr txBox="true"/>
            <p:nvPr/>
          </p:nvSpPr>
          <p:spPr>
            <a:xfrm>
              <a:off x="0" y="-66675"/>
              <a:ext cx="4208670" cy="831375"/>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Phân cụm K-Means</a:t>
              </a:r>
            </a:p>
          </p:txBody>
        </p:sp>
      </p:grpSp>
      <p:grpSp>
        <p:nvGrpSpPr>
          <p:cNvPr name="Group 10" id="10"/>
          <p:cNvGrpSpPr/>
          <p:nvPr/>
        </p:nvGrpSpPr>
        <p:grpSpPr>
          <a:xfrm rot="0">
            <a:off x="969440" y="6334371"/>
            <a:ext cx="5234432" cy="951078"/>
            <a:chOff x="0" y="0"/>
            <a:chExt cx="4208670" cy="764700"/>
          </a:xfrm>
        </p:grpSpPr>
        <p:sp>
          <p:nvSpPr>
            <p:cNvPr name="Freeform 11" id="11"/>
            <p:cNvSpPr/>
            <p:nvPr/>
          </p:nvSpPr>
          <p:spPr>
            <a:xfrm flipH="false" flipV="false" rot="0">
              <a:off x="0" y="0"/>
              <a:ext cx="4208670" cy="764700"/>
            </a:xfrm>
            <a:custGeom>
              <a:avLst/>
              <a:gdLst/>
              <a:ahLst/>
              <a:cxnLst/>
              <a:rect r="r" b="b" t="t" l="l"/>
              <a:pathLst>
                <a:path h="764700" w="4208670">
                  <a:moveTo>
                    <a:pt x="0" y="0"/>
                  </a:moveTo>
                  <a:lnTo>
                    <a:pt x="4208670" y="0"/>
                  </a:lnTo>
                  <a:lnTo>
                    <a:pt x="4208670" y="764700"/>
                  </a:lnTo>
                  <a:lnTo>
                    <a:pt x="0" y="764700"/>
                  </a:lnTo>
                  <a:close/>
                </a:path>
              </a:pathLst>
            </a:custGeom>
            <a:solidFill>
              <a:srgbClr val="FFEC89"/>
            </a:solidFill>
            <a:ln w="11430" cap="sq">
              <a:solidFill>
                <a:srgbClr val="121212"/>
              </a:solidFill>
              <a:prstDash val="solid"/>
              <a:miter/>
            </a:ln>
          </p:spPr>
        </p:sp>
        <p:sp>
          <p:nvSpPr>
            <p:cNvPr name="TextBox 12" id="12"/>
            <p:cNvSpPr txBox="true"/>
            <p:nvPr/>
          </p:nvSpPr>
          <p:spPr>
            <a:xfrm>
              <a:off x="0" y="-66675"/>
              <a:ext cx="4208670" cy="831375"/>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Độ tương đồng </a:t>
              </a:r>
            </a:p>
          </p:txBody>
        </p:sp>
      </p:grpSp>
      <p:grpSp>
        <p:nvGrpSpPr>
          <p:cNvPr name="Group 13" id="13"/>
          <p:cNvGrpSpPr/>
          <p:nvPr/>
        </p:nvGrpSpPr>
        <p:grpSpPr>
          <a:xfrm rot="0">
            <a:off x="969440" y="8285573"/>
            <a:ext cx="5234432" cy="951078"/>
            <a:chOff x="0" y="0"/>
            <a:chExt cx="4208670" cy="764700"/>
          </a:xfrm>
        </p:grpSpPr>
        <p:sp>
          <p:nvSpPr>
            <p:cNvPr name="Freeform 14" id="14"/>
            <p:cNvSpPr/>
            <p:nvPr/>
          </p:nvSpPr>
          <p:spPr>
            <a:xfrm flipH="false" flipV="false" rot="0">
              <a:off x="0" y="0"/>
              <a:ext cx="4208670" cy="764700"/>
            </a:xfrm>
            <a:custGeom>
              <a:avLst/>
              <a:gdLst/>
              <a:ahLst/>
              <a:cxnLst/>
              <a:rect r="r" b="b" t="t" l="l"/>
              <a:pathLst>
                <a:path h="764700" w="4208670">
                  <a:moveTo>
                    <a:pt x="0" y="0"/>
                  </a:moveTo>
                  <a:lnTo>
                    <a:pt x="4208670" y="0"/>
                  </a:lnTo>
                  <a:lnTo>
                    <a:pt x="4208670" y="764700"/>
                  </a:lnTo>
                  <a:lnTo>
                    <a:pt x="0" y="764700"/>
                  </a:lnTo>
                  <a:close/>
                </a:path>
              </a:pathLst>
            </a:custGeom>
            <a:solidFill>
              <a:srgbClr val="C1FF72"/>
            </a:solidFill>
            <a:ln w="11430" cap="sq">
              <a:solidFill>
                <a:srgbClr val="121212"/>
              </a:solidFill>
              <a:prstDash val="solid"/>
              <a:miter/>
            </a:ln>
          </p:spPr>
        </p:sp>
        <p:sp>
          <p:nvSpPr>
            <p:cNvPr name="TextBox 15" id="15"/>
            <p:cNvSpPr txBox="true"/>
            <p:nvPr/>
          </p:nvSpPr>
          <p:spPr>
            <a:xfrm>
              <a:off x="0" y="-66675"/>
              <a:ext cx="4208670" cy="831375"/>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Lân cận KNN</a:t>
              </a:r>
            </a:p>
          </p:txBody>
        </p:sp>
      </p:grpSp>
      <p:grpSp>
        <p:nvGrpSpPr>
          <p:cNvPr name="Group 16" id="16"/>
          <p:cNvGrpSpPr/>
          <p:nvPr/>
        </p:nvGrpSpPr>
        <p:grpSpPr>
          <a:xfrm rot="0">
            <a:off x="6957961" y="7489320"/>
            <a:ext cx="5234432" cy="951078"/>
            <a:chOff x="0" y="0"/>
            <a:chExt cx="4208670" cy="764700"/>
          </a:xfrm>
        </p:grpSpPr>
        <p:sp>
          <p:nvSpPr>
            <p:cNvPr name="Freeform 17" id="17"/>
            <p:cNvSpPr/>
            <p:nvPr/>
          </p:nvSpPr>
          <p:spPr>
            <a:xfrm flipH="false" flipV="false" rot="0">
              <a:off x="0" y="0"/>
              <a:ext cx="4208670" cy="764700"/>
            </a:xfrm>
            <a:custGeom>
              <a:avLst/>
              <a:gdLst/>
              <a:ahLst/>
              <a:cxnLst/>
              <a:rect r="r" b="b" t="t" l="l"/>
              <a:pathLst>
                <a:path h="764700" w="4208670">
                  <a:moveTo>
                    <a:pt x="0" y="0"/>
                  </a:moveTo>
                  <a:lnTo>
                    <a:pt x="4208670" y="0"/>
                  </a:lnTo>
                  <a:lnTo>
                    <a:pt x="4208670" y="764700"/>
                  </a:lnTo>
                  <a:lnTo>
                    <a:pt x="0" y="764700"/>
                  </a:lnTo>
                  <a:close/>
                </a:path>
              </a:pathLst>
            </a:custGeom>
            <a:solidFill>
              <a:srgbClr val="FFEC89"/>
            </a:solidFill>
            <a:ln w="11430" cap="sq">
              <a:solidFill>
                <a:srgbClr val="121212"/>
              </a:solidFill>
              <a:prstDash val="solid"/>
              <a:miter/>
            </a:ln>
          </p:spPr>
        </p:sp>
        <p:sp>
          <p:nvSpPr>
            <p:cNvPr name="TextBox 18" id="18"/>
            <p:cNvSpPr txBox="true"/>
            <p:nvPr/>
          </p:nvSpPr>
          <p:spPr>
            <a:xfrm>
              <a:off x="0" y="-66675"/>
              <a:ext cx="4208670" cy="831375"/>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CF Score</a:t>
              </a:r>
            </a:p>
          </p:txBody>
        </p:sp>
      </p:grpSp>
      <p:grpSp>
        <p:nvGrpSpPr>
          <p:cNvPr name="Group 19" id="19"/>
          <p:cNvGrpSpPr/>
          <p:nvPr/>
        </p:nvGrpSpPr>
        <p:grpSpPr>
          <a:xfrm rot="0">
            <a:off x="6957961" y="5619039"/>
            <a:ext cx="5234432" cy="951078"/>
            <a:chOff x="0" y="0"/>
            <a:chExt cx="4208670" cy="764700"/>
          </a:xfrm>
        </p:grpSpPr>
        <p:sp>
          <p:nvSpPr>
            <p:cNvPr name="Freeform 20" id="20"/>
            <p:cNvSpPr/>
            <p:nvPr/>
          </p:nvSpPr>
          <p:spPr>
            <a:xfrm flipH="false" flipV="false" rot="0">
              <a:off x="0" y="0"/>
              <a:ext cx="4208670" cy="764700"/>
            </a:xfrm>
            <a:custGeom>
              <a:avLst/>
              <a:gdLst/>
              <a:ahLst/>
              <a:cxnLst/>
              <a:rect r="r" b="b" t="t" l="l"/>
              <a:pathLst>
                <a:path h="764700" w="4208670">
                  <a:moveTo>
                    <a:pt x="0" y="0"/>
                  </a:moveTo>
                  <a:lnTo>
                    <a:pt x="4208670" y="0"/>
                  </a:lnTo>
                  <a:lnTo>
                    <a:pt x="4208670" y="764700"/>
                  </a:lnTo>
                  <a:lnTo>
                    <a:pt x="0" y="764700"/>
                  </a:lnTo>
                  <a:close/>
                </a:path>
              </a:pathLst>
            </a:custGeom>
            <a:solidFill>
              <a:srgbClr val="C1FF72"/>
            </a:solidFill>
            <a:ln w="11430" cap="sq">
              <a:solidFill>
                <a:srgbClr val="121212"/>
              </a:solidFill>
              <a:prstDash val="solid"/>
              <a:miter/>
            </a:ln>
          </p:spPr>
        </p:sp>
        <p:sp>
          <p:nvSpPr>
            <p:cNvPr name="TextBox 21" id="21"/>
            <p:cNvSpPr txBox="true"/>
            <p:nvPr/>
          </p:nvSpPr>
          <p:spPr>
            <a:xfrm>
              <a:off x="0" y="-66675"/>
              <a:ext cx="4208670" cy="831375"/>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User Content Profile</a:t>
              </a:r>
            </a:p>
          </p:txBody>
        </p:sp>
      </p:grpSp>
      <p:grpSp>
        <p:nvGrpSpPr>
          <p:cNvPr name="Group 22" id="22"/>
          <p:cNvGrpSpPr/>
          <p:nvPr/>
        </p:nvGrpSpPr>
        <p:grpSpPr>
          <a:xfrm rot="0">
            <a:off x="6957961" y="3430181"/>
            <a:ext cx="5234432" cy="951078"/>
            <a:chOff x="0" y="0"/>
            <a:chExt cx="4208670" cy="764700"/>
          </a:xfrm>
        </p:grpSpPr>
        <p:sp>
          <p:nvSpPr>
            <p:cNvPr name="Freeform 23" id="23"/>
            <p:cNvSpPr/>
            <p:nvPr/>
          </p:nvSpPr>
          <p:spPr>
            <a:xfrm flipH="false" flipV="false" rot="0">
              <a:off x="0" y="0"/>
              <a:ext cx="4208670" cy="764700"/>
            </a:xfrm>
            <a:custGeom>
              <a:avLst/>
              <a:gdLst/>
              <a:ahLst/>
              <a:cxnLst/>
              <a:rect r="r" b="b" t="t" l="l"/>
              <a:pathLst>
                <a:path h="764700" w="4208670">
                  <a:moveTo>
                    <a:pt x="0" y="0"/>
                  </a:moveTo>
                  <a:lnTo>
                    <a:pt x="4208670" y="0"/>
                  </a:lnTo>
                  <a:lnTo>
                    <a:pt x="4208670" y="764700"/>
                  </a:lnTo>
                  <a:lnTo>
                    <a:pt x="0" y="764700"/>
                  </a:lnTo>
                  <a:close/>
                </a:path>
              </a:pathLst>
            </a:custGeom>
            <a:solidFill>
              <a:srgbClr val="FFEC89"/>
            </a:solidFill>
            <a:ln w="11430" cap="sq">
              <a:solidFill>
                <a:srgbClr val="121212"/>
              </a:solidFill>
              <a:prstDash val="solid"/>
              <a:miter/>
            </a:ln>
          </p:spPr>
        </p:sp>
        <p:sp>
          <p:nvSpPr>
            <p:cNvPr name="TextBox 24" id="24"/>
            <p:cNvSpPr txBox="true"/>
            <p:nvPr/>
          </p:nvSpPr>
          <p:spPr>
            <a:xfrm>
              <a:off x="0" y="-66675"/>
              <a:ext cx="4208670" cy="831375"/>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CB Score</a:t>
              </a:r>
            </a:p>
          </p:txBody>
        </p:sp>
      </p:grpSp>
      <p:grpSp>
        <p:nvGrpSpPr>
          <p:cNvPr name="Group 25" id="25"/>
          <p:cNvGrpSpPr/>
          <p:nvPr/>
        </p:nvGrpSpPr>
        <p:grpSpPr>
          <a:xfrm rot="0">
            <a:off x="12944868" y="5619039"/>
            <a:ext cx="5234432" cy="951078"/>
            <a:chOff x="0" y="0"/>
            <a:chExt cx="4208670" cy="764700"/>
          </a:xfrm>
        </p:grpSpPr>
        <p:sp>
          <p:nvSpPr>
            <p:cNvPr name="Freeform 26" id="26"/>
            <p:cNvSpPr/>
            <p:nvPr/>
          </p:nvSpPr>
          <p:spPr>
            <a:xfrm flipH="false" flipV="false" rot="0">
              <a:off x="0" y="0"/>
              <a:ext cx="4208670" cy="764700"/>
            </a:xfrm>
            <a:custGeom>
              <a:avLst/>
              <a:gdLst/>
              <a:ahLst/>
              <a:cxnLst/>
              <a:rect r="r" b="b" t="t" l="l"/>
              <a:pathLst>
                <a:path h="764700" w="4208670">
                  <a:moveTo>
                    <a:pt x="0" y="0"/>
                  </a:moveTo>
                  <a:lnTo>
                    <a:pt x="4208670" y="0"/>
                  </a:lnTo>
                  <a:lnTo>
                    <a:pt x="4208670" y="764700"/>
                  </a:lnTo>
                  <a:lnTo>
                    <a:pt x="0" y="764700"/>
                  </a:lnTo>
                  <a:close/>
                </a:path>
              </a:pathLst>
            </a:custGeom>
            <a:solidFill>
              <a:srgbClr val="C1FF72"/>
            </a:solidFill>
            <a:ln w="11430" cap="sq">
              <a:solidFill>
                <a:srgbClr val="121212"/>
              </a:solidFill>
              <a:prstDash val="solid"/>
              <a:miter/>
            </a:ln>
          </p:spPr>
        </p:sp>
        <p:sp>
          <p:nvSpPr>
            <p:cNvPr name="TextBox 27" id="27"/>
            <p:cNvSpPr txBox="true"/>
            <p:nvPr/>
          </p:nvSpPr>
          <p:spPr>
            <a:xfrm>
              <a:off x="0" y="-66675"/>
              <a:ext cx="4208670" cy="831375"/>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Final Score</a:t>
              </a:r>
            </a:p>
          </p:txBody>
        </p:sp>
      </p:grpSp>
      <p:grpSp>
        <p:nvGrpSpPr>
          <p:cNvPr name="Group 28" id="28"/>
          <p:cNvGrpSpPr/>
          <p:nvPr/>
        </p:nvGrpSpPr>
        <p:grpSpPr>
          <a:xfrm rot="0">
            <a:off x="12773541" y="8922464"/>
            <a:ext cx="5234432" cy="951078"/>
            <a:chOff x="0" y="0"/>
            <a:chExt cx="4208670" cy="764700"/>
          </a:xfrm>
        </p:grpSpPr>
        <p:sp>
          <p:nvSpPr>
            <p:cNvPr name="Freeform 29" id="29"/>
            <p:cNvSpPr/>
            <p:nvPr/>
          </p:nvSpPr>
          <p:spPr>
            <a:xfrm flipH="false" flipV="false" rot="0">
              <a:off x="0" y="0"/>
              <a:ext cx="4208670" cy="764700"/>
            </a:xfrm>
            <a:custGeom>
              <a:avLst/>
              <a:gdLst/>
              <a:ahLst/>
              <a:cxnLst/>
              <a:rect r="r" b="b" t="t" l="l"/>
              <a:pathLst>
                <a:path h="764700" w="4208670">
                  <a:moveTo>
                    <a:pt x="0" y="0"/>
                  </a:moveTo>
                  <a:lnTo>
                    <a:pt x="4208670" y="0"/>
                  </a:lnTo>
                  <a:lnTo>
                    <a:pt x="4208670" y="764700"/>
                  </a:lnTo>
                  <a:lnTo>
                    <a:pt x="0" y="764700"/>
                  </a:lnTo>
                  <a:close/>
                </a:path>
              </a:pathLst>
            </a:custGeom>
            <a:solidFill>
              <a:srgbClr val="FFEC89"/>
            </a:solidFill>
            <a:ln w="11430" cap="sq">
              <a:solidFill>
                <a:srgbClr val="121212"/>
              </a:solidFill>
              <a:prstDash val="solid"/>
              <a:miter/>
            </a:ln>
          </p:spPr>
        </p:sp>
        <p:sp>
          <p:nvSpPr>
            <p:cNvPr name="TextBox 30" id="30"/>
            <p:cNvSpPr txBox="true"/>
            <p:nvPr/>
          </p:nvSpPr>
          <p:spPr>
            <a:xfrm>
              <a:off x="0" y="-66675"/>
              <a:ext cx="4208670" cy="831375"/>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Top-N phim gợi ý</a:t>
              </a:r>
            </a:p>
          </p:txBody>
        </p:sp>
      </p:grpSp>
      <p:sp>
        <p:nvSpPr>
          <p:cNvPr name="Freeform 31" id="31"/>
          <p:cNvSpPr/>
          <p:nvPr/>
        </p:nvSpPr>
        <p:spPr>
          <a:xfrm flipH="false" flipV="false" rot="5400000">
            <a:off x="3090617" y="3714685"/>
            <a:ext cx="1002035" cy="331113"/>
          </a:xfrm>
          <a:custGeom>
            <a:avLst/>
            <a:gdLst/>
            <a:ahLst/>
            <a:cxnLst/>
            <a:rect r="r" b="b" t="t" l="l"/>
            <a:pathLst>
              <a:path h="331113" w="1002035">
                <a:moveTo>
                  <a:pt x="0" y="0"/>
                </a:moveTo>
                <a:lnTo>
                  <a:pt x="1002034" y="0"/>
                </a:lnTo>
                <a:lnTo>
                  <a:pt x="1002034" y="331113"/>
                </a:lnTo>
                <a:lnTo>
                  <a:pt x="0" y="331113"/>
                </a:lnTo>
                <a:lnTo>
                  <a:pt x="0" y="0"/>
                </a:lnTo>
                <a:close/>
              </a:path>
            </a:pathLst>
          </a:custGeom>
          <a:blipFill>
            <a:blip r:embed="rId4">
              <a:extLst>
                <a:ext uri="{96DAC541-7B7A-43D3-8B79-37D633B846F1}">
                  <asvg:svgBlip xmlns:asvg="http://schemas.microsoft.com/office/drawing/2016/SVG/main" r:embed="rId5"/>
                </a:ext>
              </a:extLst>
            </a:blip>
            <a:stretch>
              <a:fillRect l="-18926" t="-4371" r="0" b="0"/>
            </a:stretch>
          </a:blipFill>
        </p:spPr>
      </p:sp>
      <p:sp>
        <p:nvSpPr>
          <p:cNvPr name="Freeform 32" id="32"/>
          <p:cNvSpPr/>
          <p:nvPr/>
        </p:nvSpPr>
        <p:spPr>
          <a:xfrm flipH="false" flipV="false" rot="5400000">
            <a:off x="3085638" y="5667797"/>
            <a:ext cx="1002035" cy="331113"/>
          </a:xfrm>
          <a:custGeom>
            <a:avLst/>
            <a:gdLst/>
            <a:ahLst/>
            <a:cxnLst/>
            <a:rect r="r" b="b" t="t" l="l"/>
            <a:pathLst>
              <a:path h="331113" w="1002035">
                <a:moveTo>
                  <a:pt x="0" y="0"/>
                </a:moveTo>
                <a:lnTo>
                  <a:pt x="1002035" y="0"/>
                </a:lnTo>
                <a:lnTo>
                  <a:pt x="1002035" y="331113"/>
                </a:lnTo>
                <a:lnTo>
                  <a:pt x="0" y="331113"/>
                </a:lnTo>
                <a:lnTo>
                  <a:pt x="0" y="0"/>
                </a:lnTo>
                <a:close/>
              </a:path>
            </a:pathLst>
          </a:custGeom>
          <a:blipFill>
            <a:blip r:embed="rId4">
              <a:extLst>
                <a:ext uri="{96DAC541-7B7A-43D3-8B79-37D633B846F1}">
                  <asvg:svgBlip xmlns:asvg="http://schemas.microsoft.com/office/drawing/2016/SVG/main" r:embed="rId5"/>
                </a:ext>
              </a:extLst>
            </a:blip>
            <a:stretch>
              <a:fillRect l="-18926" t="-4371" r="0" b="0"/>
            </a:stretch>
          </a:blipFill>
        </p:spPr>
      </p:sp>
      <p:sp>
        <p:nvSpPr>
          <p:cNvPr name="Freeform 33" id="33"/>
          <p:cNvSpPr/>
          <p:nvPr/>
        </p:nvSpPr>
        <p:spPr>
          <a:xfrm flipH="false" flipV="false" rot="5400000">
            <a:off x="3085638" y="7620909"/>
            <a:ext cx="1002035" cy="331113"/>
          </a:xfrm>
          <a:custGeom>
            <a:avLst/>
            <a:gdLst/>
            <a:ahLst/>
            <a:cxnLst/>
            <a:rect r="r" b="b" t="t" l="l"/>
            <a:pathLst>
              <a:path h="331113" w="1002035">
                <a:moveTo>
                  <a:pt x="0" y="0"/>
                </a:moveTo>
                <a:lnTo>
                  <a:pt x="1002035" y="0"/>
                </a:lnTo>
                <a:lnTo>
                  <a:pt x="1002035" y="331113"/>
                </a:lnTo>
                <a:lnTo>
                  <a:pt x="0" y="331113"/>
                </a:lnTo>
                <a:lnTo>
                  <a:pt x="0" y="0"/>
                </a:lnTo>
                <a:close/>
              </a:path>
            </a:pathLst>
          </a:custGeom>
          <a:blipFill>
            <a:blip r:embed="rId4">
              <a:extLst>
                <a:ext uri="{96DAC541-7B7A-43D3-8B79-37D633B846F1}">
                  <asvg:svgBlip xmlns:asvg="http://schemas.microsoft.com/office/drawing/2016/SVG/main" r:embed="rId5"/>
                </a:ext>
              </a:extLst>
            </a:blip>
            <a:stretch>
              <a:fillRect l="-18926" t="-4371" r="0" b="0"/>
            </a:stretch>
          </a:blipFill>
        </p:spPr>
      </p:sp>
      <p:sp>
        <p:nvSpPr>
          <p:cNvPr name="Freeform 34" id="34"/>
          <p:cNvSpPr/>
          <p:nvPr/>
        </p:nvSpPr>
        <p:spPr>
          <a:xfrm flipH="false" flipV="false" rot="-1776564">
            <a:off x="6088264" y="8121926"/>
            <a:ext cx="1002035" cy="331113"/>
          </a:xfrm>
          <a:custGeom>
            <a:avLst/>
            <a:gdLst/>
            <a:ahLst/>
            <a:cxnLst/>
            <a:rect r="r" b="b" t="t" l="l"/>
            <a:pathLst>
              <a:path h="331113" w="1002035">
                <a:moveTo>
                  <a:pt x="0" y="0"/>
                </a:moveTo>
                <a:lnTo>
                  <a:pt x="1002034" y="0"/>
                </a:lnTo>
                <a:lnTo>
                  <a:pt x="1002034" y="331114"/>
                </a:lnTo>
                <a:lnTo>
                  <a:pt x="0" y="331114"/>
                </a:lnTo>
                <a:lnTo>
                  <a:pt x="0" y="0"/>
                </a:lnTo>
                <a:close/>
              </a:path>
            </a:pathLst>
          </a:custGeom>
          <a:blipFill>
            <a:blip r:embed="rId4">
              <a:extLst>
                <a:ext uri="{96DAC541-7B7A-43D3-8B79-37D633B846F1}">
                  <asvg:svgBlip xmlns:asvg="http://schemas.microsoft.com/office/drawing/2016/SVG/main" r:embed="rId5"/>
                </a:ext>
              </a:extLst>
            </a:blip>
            <a:stretch>
              <a:fillRect l="-18926" t="-4371" r="0" b="0"/>
            </a:stretch>
          </a:blipFill>
        </p:spPr>
      </p:sp>
      <p:sp>
        <p:nvSpPr>
          <p:cNvPr name="Freeform 35" id="35"/>
          <p:cNvSpPr/>
          <p:nvPr/>
        </p:nvSpPr>
        <p:spPr>
          <a:xfrm flipH="false" flipV="false" rot="-5512268">
            <a:off x="9268145" y="6848224"/>
            <a:ext cx="1002035" cy="331113"/>
          </a:xfrm>
          <a:custGeom>
            <a:avLst/>
            <a:gdLst/>
            <a:ahLst/>
            <a:cxnLst/>
            <a:rect r="r" b="b" t="t" l="l"/>
            <a:pathLst>
              <a:path h="331113" w="1002035">
                <a:moveTo>
                  <a:pt x="0" y="0"/>
                </a:moveTo>
                <a:lnTo>
                  <a:pt x="1002035" y="0"/>
                </a:lnTo>
                <a:lnTo>
                  <a:pt x="1002035" y="331114"/>
                </a:lnTo>
                <a:lnTo>
                  <a:pt x="0" y="331114"/>
                </a:lnTo>
                <a:lnTo>
                  <a:pt x="0" y="0"/>
                </a:lnTo>
                <a:close/>
              </a:path>
            </a:pathLst>
          </a:custGeom>
          <a:blipFill>
            <a:blip r:embed="rId4">
              <a:extLst>
                <a:ext uri="{96DAC541-7B7A-43D3-8B79-37D633B846F1}">
                  <asvg:svgBlip xmlns:asvg="http://schemas.microsoft.com/office/drawing/2016/SVG/main" r:embed="rId5"/>
                </a:ext>
              </a:extLst>
            </a:blip>
            <a:stretch>
              <a:fillRect l="-18926" t="-4371" r="0" b="0"/>
            </a:stretch>
          </a:blipFill>
        </p:spPr>
      </p:sp>
      <p:sp>
        <p:nvSpPr>
          <p:cNvPr name="Freeform 36" id="36"/>
          <p:cNvSpPr/>
          <p:nvPr/>
        </p:nvSpPr>
        <p:spPr>
          <a:xfrm flipH="false" flipV="false" rot="-5499993">
            <a:off x="9269915" y="4834592"/>
            <a:ext cx="1002035" cy="331113"/>
          </a:xfrm>
          <a:custGeom>
            <a:avLst/>
            <a:gdLst/>
            <a:ahLst/>
            <a:cxnLst/>
            <a:rect r="r" b="b" t="t" l="l"/>
            <a:pathLst>
              <a:path h="331113" w="1002035">
                <a:moveTo>
                  <a:pt x="0" y="0"/>
                </a:moveTo>
                <a:lnTo>
                  <a:pt x="1002035" y="0"/>
                </a:lnTo>
                <a:lnTo>
                  <a:pt x="1002035" y="331113"/>
                </a:lnTo>
                <a:lnTo>
                  <a:pt x="0" y="331113"/>
                </a:lnTo>
                <a:lnTo>
                  <a:pt x="0" y="0"/>
                </a:lnTo>
                <a:close/>
              </a:path>
            </a:pathLst>
          </a:custGeom>
          <a:blipFill>
            <a:blip r:embed="rId4">
              <a:extLst>
                <a:ext uri="{96DAC541-7B7A-43D3-8B79-37D633B846F1}">
                  <asvg:svgBlip xmlns:asvg="http://schemas.microsoft.com/office/drawing/2016/SVG/main" r:embed="rId5"/>
                </a:ext>
              </a:extLst>
            </a:blip>
            <a:stretch>
              <a:fillRect l="-18926" t="-4371" r="0" b="0"/>
            </a:stretch>
          </a:blipFill>
        </p:spPr>
      </p:sp>
      <p:sp>
        <p:nvSpPr>
          <p:cNvPr name="Freeform 37" id="37"/>
          <p:cNvSpPr/>
          <p:nvPr/>
        </p:nvSpPr>
        <p:spPr>
          <a:xfrm flipH="true" flipV="false" rot="-8434457">
            <a:off x="12132121" y="4144796"/>
            <a:ext cx="2503931" cy="707361"/>
          </a:xfrm>
          <a:custGeom>
            <a:avLst/>
            <a:gdLst/>
            <a:ahLst/>
            <a:cxnLst/>
            <a:rect r="r" b="b" t="t" l="l"/>
            <a:pathLst>
              <a:path h="707361" w="2503931">
                <a:moveTo>
                  <a:pt x="2503931" y="0"/>
                </a:moveTo>
                <a:lnTo>
                  <a:pt x="0" y="0"/>
                </a:lnTo>
                <a:lnTo>
                  <a:pt x="0" y="707360"/>
                </a:lnTo>
                <a:lnTo>
                  <a:pt x="2503931" y="707360"/>
                </a:lnTo>
                <a:lnTo>
                  <a:pt x="250393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8" id="38"/>
          <p:cNvSpPr txBox="true"/>
          <p:nvPr/>
        </p:nvSpPr>
        <p:spPr>
          <a:xfrm rot="0">
            <a:off x="2393913" y="688246"/>
            <a:ext cx="14750499" cy="1149350"/>
          </a:xfrm>
          <a:prstGeom prst="rect">
            <a:avLst/>
          </a:prstGeom>
        </p:spPr>
        <p:txBody>
          <a:bodyPr anchor="t" rtlCol="false" tIns="0" lIns="0" bIns="0" rIns="0">
            <a:spAutoFit/>
          </a:bodyPr>
          <a:lstStyle/>
          <a:p>
            <a:pPr algn="ctr">
              <a:lnSpc>
                <a:spcPts val="8800"/>
              </a:lnSpc>
            </a:pPr>
            <a:r>
              <a:rPr lang="en-US" sz="8000">
                <a:solidFill>
                  <a:srgbClr val="FFFAF2"/>
                </a:solidFill>
                <a:latin typeface="Agbalumo"/>
                <a:ea typeface="Agbalumo"/>
                <a:cs typeface="Agbalumo"/>
                <a:sym typeface="Agbalumo"/>
              </a:rPr>
              <a:t>Lộ trình gợi ý phim</a:t>
            </a:r>
          </a:p>
        </p:txBody>
      </p:sp>
      <p:sp>
        <p:nvSpPr>
          <p:cNvPr name="Freeform 39" id="39"/>
          <p:cNvSpPr/>
          <p:nvPr/>
        </p:nvSpPr>
        <p:spPr>
          <a:xfrm flipH="true" flipV="true" rot="8963190">
            <a:off x="12198007" y="7300572"/>
            <a:ext cx="2503931" cy="707361"/>
          </a:xfrm>
          <a:custGeom>
            <a:avLst/>
            <a:gdLst/>
            <a:ahLst/>
            <a:cxnLst/>
            <a:rect r="r" b="b" t="t" l="l"/>
            <a:pathLst>
              <a:path h="707361" w="2503931">
                <a:moveTo>
                  <a:pt x="2503931" y="707361"/>
                </a:moveTo>
                <a:lnTo>
                  <a:pt x="0" y="707361"/>
                </a:lnTo>
                <a:lnTo>
                  <a:pt x="0" y="0"/>
                </a:lnTo>
                <a:lnTo>
                  <a:pt x="2503931" y="0"/>
                </a:lnTo>
                <a:lnTo>
                  <a:pt x="2503931" y="70736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5400000">
            <a:off x="14843304" y="7476111"/>
            <a:ext cx="1635265" cy="540358"/>
          </a:xfrm>
          <a:custGeom>
            <a:avLst/>
            <a:gdLst/>
            <a:ahLst/>
            <a:cxnLst/>
            <a:rect r="r" b="b" t="t" l="l"/>
            <a:pathLst>
              <a:path h="540358" w="1635265">
                <a:moveTo>
                  <a:pt x="0" y="0"/>
                </a:moveTo>
                <a:lnTo>
                  <a:pt x="1635265" y="0"/>
                </a:lnTo>
                <a:lnTo>
                  <a:pt x="1635265" y="540358"/>
                </a:lnTo>
                <a:lnTo>
                  <a:pt x="0" y="540358"/>
                </a:lnTo>
                <a:lnTo>
                  <a:pt x="0" y="0"/>
                </a:lnTo>
                <a:close/>
              </a:path>
            </a:pathLst>
          </a:custGeom>
          <a:blipFill>
            <a:blip r:embed="rId4">
              <a:extLst>
                <a:ext uri="{96DAC541-7B7A-43D3-8B79-37D633B846F1}">
                  <asvg:svgBlip xmlns:asvg="http://schemas.microsoft.com/office/drawing/2016/SVG/main" r:embed="rId5"/>
                </a:ext>
              </a:extLst>
            </a:blip>
            <a:stretch>
              <a:fillRect l="-18926" t="-4371"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grpSp>
        <p:nvGrpSpPr>
          <p:cNvPr name="Group 2" id="2"/>
          <p:cNvGrpSpPr/>
          <p:nvPr/>
        </p:nvGrpSpPr>
        <p:grpSpPr>
          <a:xfrm rot="0">
            <a:off x="2717505" y="3813438"/>
            <a:ext cx="5234432" cy="1077315"/>
            <a:chOff x="0" y="0"/>
            <a:chExt cx="4208670" cy="866200"/>
          </a:xfrm>
        </p:grpSpPr>
        <p:sp>
          <p:nvSpPr>
            <p:cNvPr name="Freeform 3" id="3"/>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EC89"/>
            </a:solidFill>
            <a:ln w="11430" cap="sq">
              <a:solidFill>
                <a:srgbClr val="121212"/>
              </a:solidFill>
              <a:prstDash val="solid"/>
              <a:miter/>
            </a:ln>
          </p:spPr>
        </p:sp>
        <p:sp>
          <p:nvSpPr>
            <p:cNvPr name="TextBox 4" id="4"/>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Nguồn dữ liệu</a:t>
              </a:r>
            </a:p>
          </p:txBody>
        </p:sp>
      </p:grpSp>
      <p:grpSp>
        <p:nvGrpSpPr>
          <p:cNvPr name="Group 5" id="5"/>
          <p:cNvGrpSpPr/>
          <p:nvPr/>
        </p:nvGrpSpPr>
        <p:grpSpPr>
          <a:xfrm rot="0">
            <a:off x="2717505" y="5755115"/>
            <a:ext cx="5234432" cy="1077315"/>
            <a:chOff x="0" y="0"/>
            <a:chExt cx="4208670" cy="866200"/>
          </a:xfrm>
        </p:grpSpPr>
        <p:sp>
          <p:nvSpPr>
            <p:cNvPr name="Freeform 6" id="6"/>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C6DA"/>
            </a:solidFill>
            <a:ln w="11430" cap="sq">
              <a:solidFill>
                <a:srgbClr val="121212"/>
              </a:solidFill>
              <a:prstDash val="solid"/>
              <a:miter/>
            </a:ln>
          </p:spPr>
        </p:sp>
        <p:sp>
          <p:nvSpPr>
            <p:cNvPr name="TextBox 7" id="7"/>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Chi tiết dữ liệu</a:t>
              </a:r>
            </a:p>
          </p:txBody>
        </p:sp>
      </p:grpSp>
      <p:grpSp>
        <p:nvGrpSpPr>
          <p:cNvPr name="Group 8" id="8"/>
          <p:cNvGrpSpPr/>
          <p:nvPr/>
        </p:nvGrpSpPr>
        <p:grpSpPr>
          <a:xfrm rot="0">
            <a:off x="2717505" y="7796515"/>
            <a:ext cx="5234432" cy="1077315"/>
            <a:chOff x="0" y="0"/>
            <a:chExt cx="4208670" cy="866200"/>
          </a:xfrm>
        </p:grpSpPr>
        <p:sp>
          <p:nvSpPr>
            <p:cNvPr name="Freeform 9" id="9"/>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97C1FA"/>
            </a:solidFill>
            <a:ln w="11430" cap="sq">
              <a:solidFill>
                <a:srgbClr val="121212"/>
              </a:solidFill>
              <a:prstDash val="solid"/>
              <a:miter/>
            </a:ln>
          </p:spPr>
        </p:sp>
        <p:sp>
          <p:nvSpPr>
            <p:cNvPr name="TextBox 10" id="10"/>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Tiền xử lý</a:t>
              </a:r>
            </a:p>
          </p:txBody>
        </p:sp>
      </p:grpSp>
      <p:grpSp>
        <p:nvGrpSpPr>
          <p:cNvPr name="Group 11" id="11"/>
          <p:cNvGrpSpPr/>
          <p:nvPr/>
        </p:nvGrpSpPr>
        <p:grpSpPr>
          <a:xfrm rot="0">
            <a:off x="10383821" y="3813438"/>
            <a:ext cx="5234432" cy="1941678"/>
            <a:chOff x="0" y="0"/>
            <a:chExt cx="4208670" cy="1561178"/>
          </a:xfrm>
        </p:grpSpPr>
        <p:sp>
          <p:nvSpPr>
            <p:cNvPr name="Freeform 12" id="12"/>
            <p:cNvSpPr/>
            <p:nvPr/>
          </p:nvSpPr>
          <p:spPr>
            <a:xfrm flipH="false" flipV="false" rot="0">
              <a:off x="0" y="0"/>
              <a:ext cx="4208670" cy="1561178"/>
            </a:xfrm>
            <a:custGeom>
              <a:avLst/>
              <a:gdLst/>
              <a:ahLst/>
              <a:cxnLst/>
              <a:rect r="r" b="b" t="t" l="l"/>
              <a:pathLst>
                <a:path h="1561178" w="4208670">
                  <a:moveTo>
                    <a:pt x="0" y="0"/>
                  </a:moveTo>
                  <a:lnTo>
                    <a:pt x="4208670" y="0"/>
                  </a:lnTo>
                  <a:lnTo>
                    <a:pt x="4208670" y="1561178"/>
                  </a:lnTo>
                  <a:lnTo>
                    <a:pt x="0" y="1561178"/>
                  </a:lnTo>
                  <a:close/>
                </a:path>
              </a:pathLst>
            </a:custGeom>
            <a:solidFill>
              <a:srgbClr val="FFEC89"/>
            </a:solidFill>
            <a:ln w="11430" cap="sq">
              <a:solidFill>
                <a:srgbClr val="121212"/>
              </a:solidFill>
              <a:prstDash val="solid"/>
              <a:miter/>
            </a:ln>
          </p:spPr>
        </p:sp>
        <p:sp>
          <p:nvSpPr>
            <p:cNvPr name="TextBox 13" id="13"/>
            <p:cNvSpPr txBox="true"/>
            <p:nvPr/>
          </p:nvSpPr>
          <p:spPr>
            <a:xfrm>
              <a:off x="0" y="-66675"/>
              <a:ext cx="4208670" cy="1627853"/>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MovieLens Latest-Small (~100.000 ratings, 610 users, 9.742 phim)</a:t>
              </a:r>
            </a:p>
          </p:txBody>
        </p:sp>
      </p:grpSp>
      <p:sp>
        <p:nvSpPr>
          <p:cNvPr name="Freeform 14" id="14"/>
          <p:cNvSpPr/>
          <p:nvPr/>
        </p:nvSpPr>
        <p:spPr>
          <a:xfrm flipH="false" flipV="false" rot="0">
            <a:off x="6555608" y="9750599"/>
            <a:ext cx="1690867" cy="885399"/>
          </a:xfrm>
          <a:custGeom>
            <a:avLst/>
            <a:gdLst/>
            <a:ahLst/>
            <a:cxnLst/>
            <a:rect r="r" b="b" t="t" l="l"/>
            <a:pathLst>
              <a:path h="885399" w="1690867">
                <a:moveTo>
                  <a:pt x="0" y="0"/>
                </a:moveTo>
                <a:lnTo>
                  <a:pt x="1690867" y="0"/>
                </a:lnTo>
                <a:lnTo>
                  <a:pt x="1690867" y="885400"/>
                </a:lnTo>
                <a:lnTo>
                  <a:pt x="0" y="885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05329">
            <a:off x="918660" y="7354056"/>
            <a:ext cx="1636196" cy="547382"/>
          </a:xfrm>
          <a:custGeom>
            <a:avLst/>
            <a:gdLst/>
            <a:ahLst/>
            <a:cxnLst/>
            <a:rect r="r" b="b" t="t" l="l"/>
            <a:pathLst>
              <a:path h="547382" w="1636196">
                <a:moveTo>
                  <a:pt x="0" y="0"/>
                </a:moveTo>
                <a:lnTo>
                  <a:pt x="1636196" y="0"/>
                </a:lnTo>
                <a:lnTo>
                  <a:pt x="1636196" y="547381"/>
                </a:lnTo>
                <a:lnTo>
                  <a:pt x="0" y="54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413279">
            <a:off x="16578851" y="8039490"/>
            <a:ext cx="556957" cy="591364"/>
          </a:xfrm>
          <a:custGeom>
            <a:avLst/>
            <a:gdLst/>
            <a:ahLst/>
            <a:cxnLst/>
            <a:rect r="r" b="b" t="t" l="l"/>
            <a:pathLst>
              <a:path h="591364" w="556957">
                <a:moveTo>
                  <a:pt x="0" y="0"/>
                </a:moveTo>
                <a:lnTo>
                  <a:pt x="556957" y="0"/>
                </a:lnTo>
                <a:lnTo>
                  <a:pt x="556957" y="591365"/>
                </a:lnTo>
                <a:lnTo>
                  <a:pt x="0" y="591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398799">
            <a:off x="1704295" y="4142906"/>
            <a:ext cx="556957" cy="591364"/>
          </a:xfrm>
          <a:custGeom>
            <a:avLst/>
            <a:gdLst/>
            <a:ahLst/>
            <a:cxnLst/>
            <a:rect r="r" b="b" t="t" l="l"/>
            <a:pathLst>
              <a:path h="591364" w="556957">
                <a:moveTo>
                  <a:pt x="0" y="0"/>
                </a:moveTo>
                <a:lnTo>
                  <a:pt x="556957" y="0"/>
                </a:lnTo>
                <a:lnTo>
                  <a:pt x="556957" y="591364"/>
                </a:lnTo>
                <a:lnTo>
                  <a:pt x="0" y="591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8" id="18"/>
          <p:cNvGrpSpPr/>
          <p:nvPr/>
        </p:nvGrpSpPr>
        <p:grpSpPr>
          <a:xfrm rot="0">
            <a:off x="1028700" y="1052841"/>
            <a:ext cx="16230600" cy="1421367"/>
            <a:chOff x="0" y="0"/>
            <a:chExt cx="21640800" cy="1895157"/>
          </a:xfrm>
        </p:grpSpPr>
        <p:grpSp>
          <p:nvGrpSpPr>
            <p:cNvPr name="Group 19" id="19"/>
            <p:cNvGrpSpPr/>
            <p:nvPr/>
          </p:nvGrpSpPr>
          <p:grpSpPr>
            <a:xfrm rot="0">
              <a:off x="0" y="0"/>
              <a:ext cx="21640800" cy="1895157"/>
              <a:chOff x="0" y="0"/>
              <a:chExt cx="7064435" cy="618656"/>
            </a:xfrm>
          </p:grpSpPr>
          <p:sp>
            <p:nvSpPr>
              <p:cNvPr name="Freeform 20" id="20"/>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21" id="21"/>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22" id="22"/>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23" id="23"/>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Mô hình</a:t>
              </a:r>
            </a:p>
          </p:txBody>
        </p:sp>
      </p:grpSp>
      <p:sp>
        <p:nvSpPr>
          <p:cNvPr name="Freeform 24" id="24"/>
          <p:cNvSpPr/>
          <p:nvPr/>
        </p:nvSpPr>
        <p:spPr>
          <a:xfrm flipH="false" flipV="false" rot="0">
            <a:off x="16119369" y="1988194"/>
            <a:ext cx="1667686" cy="1503950"/>
          </a:xfrm>
          <a:custGeom>
            <a:avLst/>
            <a:gdLst/>
            <a:ahLst/>
            <a:cxnLst/>
            <a:rect r="r" b="b" t="t" l="l"/>
            <a:pathLst>
              <a:path h="1503950" w="1667686">
                <a:moveTo>
                  <a:pt x="0" y="0"/>
                </a:moveTo>
                <a:lnTo>
                  <a:pt x="1667686" y="0"/>
                </a:lnTo>
                <a:lnTo>
                  <a:pt x="1667686" y="1503950"/>
                </a:lnTo>
                <a:lnTo>
                  <a:pt x="0" y="1503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310449">
            <a:off x="15994395" y="5582314"/>
            <a:ext cx="1369103" cy="458027"/>
          </a:xfrm>
          <a:custGeom>
            <a:avLst/>
            <a:gdLst/>
            <a:ahLst/>
            <a:cxnLst/>
            <a:rect r="r" b="b" t="t" l="l"/>
            <a:pathLst>
              <a:path h="458027" w="1369103">
                <a:moveTo>
                  <a:pt x="0" y="0"/>
                </a:moveTo>
                <a:lnTo>
                  <a:pt x="1369103" y="0"/>
                </a:lnTo>
                <a:lnTo>
                  <a:pt x="1369103" y="458027"/>
                </a:lnTo>
                <a:lnTo>
                  <a:pt x="0" y="458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sp>
        <p:nvSpPr>
          <p:cNvPr name="Freeform 2" id="2"/>
          <p:cNvSpPr/>
          <p:nvPr/>
        </p:nvSpPr>
        <p:spPr>
          <a:xfrm flipH="false" flipV="false" rot="0">
            <a:off x="6555608" y="9750599"/>
            <a:ext cx="1690867" cy="885399"/>
          </a:xfrm>
          <a:custGeom>
            <a:avLst/>
            <a:gdLst/>
            <a:ahLst/>
            <a:cxnLst/>
            <a:rect r="r" b="b" t="t" l="l"/>
            <a:pathLst>
              <a:path h="885399" w="1690867">
                <a:moveTo>
                  <a:pt x="0" y="0"/>
                </a:moveTo>
                <a:lnTo>
                  <a:pt x="1690867" y="0"/>
                </a:lnTo>
                <a:lnTo>
                  <a:pt x="1690867" y="885400"/>
                </a:lnTo>
                <a:lnTo>
                  <a:pt x="0" y="885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5329">
            <a:off x="463627" y="7409375"/>
            <a:ext cx="1636196" cy="547382"/>
          </a:xfrm>
          <a:custGeom>
            <a:avLst/>
            <a:gdLst/>
            <a:ahLst/>
            <a:cxnLst/>
            <a:rect r="r" b="b" t="t" l="l"/>
            <a:pathLst>
              <a:path h="547382" w="1636196">
                <a:moveTo>
                  <a:pt x="0" y="0"/>
                </a:moveTo>
                <a:lnTo>
                  <a:pt x="1636196" y="0"/>
                </a:lnTo>
                <a:lnTo>
                  <a:pt x="1636196" y="547382"/>
                </a:lnTo>
                <a:lnTo>
                  <a:pt x="0" y="547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3279">
            <a:off x="16578851" y="8039490"/>
            <a:ext cx="556957" cy="591364"/>
          </a:xfrm>
          <a:custGeom>
            <a:avLst/>
            <a:gdLst/>
            <a:ahLst/>
            <a:cxnLst/>
            <a:rect r="r" b="b" t="t" l="l"/>
            <a:pathLst>
              <a:path h="591364" w="556957">
                <a:moveTo>
                  <a:pt x="0" y="0"/>
                </a:moveTo>
                <a:lnTo>
                  <a:pt x="556957" y="0"/>
                </a:lnTo>
                <a:lnTo>
                  <a:pt x="556957" y="591365"/>
                </a:lnTo>
                <a:lnTo>
                  <a:pt x="0" y="591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98799">
            <a:off x="1720572" y="5095209"/>
            <a:ext cx="556957" cy="591364"/>
          </a:xfrm>
          <a:custGeom>
            <a:avLst/>
            <a:gdLst/>
            <a:ahLst/>
            <a:cxnLst/>
            <a:rect r="r" b="b" t="t" l="l"/>
            <a:pathLst>
              <a:path h="591364" w="556957">
                <a:moveTo>
                  <a:pt x="0" y="0"/>
                </a:moveTo>
                <a:lnTo>
                  <a:pt x="556957" y="0"/>
                </a:lnTo>
                <a:lnTo>
                  <a:pt x="556957" y="591364"/>
                </a:lnTo>
                <a:lnTo>
                  <a:pt x="0" y="591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28700" y="1052841"/>
            <a:ext cx="16230600" cy="1421367"/>
            <a:chOff x="0" y="0"/>
            <a:chExt cx="21640800" cy="1895157"/>
          </a:xfrm>
        </p:grpSpPr>
        <p:grpSp>
          <p:nvGrpSpPr>
            <p:cNvPr name="Group 7" id="7"/>
            <p:cNvGrpSpPr/>
            <p:nvPr/>
          </p:nvGrpSpPr>
          <p:grpSpPr>
            <a:xfrm rot="0">
              <a:off x="0" y="0"/>
              <a:ext cx="21640800" cy="1895157"/>
              <a:chOff x="0" y="0"/>
              <a:chExt cx="7064435" cy="618656"/>
            </a:xfrm>
          </p:grpSpPr>
          <p:sp>
            <p:nvSpPr>
              <p:cNvPr name="Freeform 8" id="8"/>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9" id="9"/>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10" id="10"/>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1" id="11"/>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Mô hình</a:t>
              </a:r>
            </a:p>
          </p:txBody>
        </p:sp>
      </p:grpSp>
      <p:sp>
        <p:nvSpPr>
          <p:cNvPr name="Freeform 12" id="12"/>
          <p:cNvSpPr/>
          <p:nvPr/>
        </p:nvSpPr>
        <p:spPr>
          <a:xfrm flipH="false" flipV="false" rot="310449">
            <a:off x="15994395" y="5582314"/>
            <a:ext cx="1369103" cy="458027"/>
          </a:xfrm>
          <a:custGeom>
            <a:avLst/>
            <a:gdLst/>
            <a:ahLst/>
            <a:cxnLst/>
            <a:rect r="r" b="b" t="t" l="l"/>
            <a:pathLst>
              <a:path h="458027" w="1369103">
                <a:moveTo>
                  <a:pt x="0" y="0"/>
                </a:moveTo>
                <a:lnTo>
                  <a:pt x="1369103" y="0"/>
                </a:lnTo>
                <a:lnTo>
                  <a:pt x="1369103" y="458027"/>
                </a:lnTo>
                <a:lnTo>
                  <a:pt x="0" y="458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8501857" y="3072361"/>
            <a:ext cx="8757443" cy="6678239"/>
          </a:xfrm>
          <a:custGeom>
            <a:avLst/>
            <a:gdLst/>
            <a:ahLst/>
            <a:cxnLst/>
            <a:rect r="r" b="b" t="t" l="l"/>
            <a:pathLst>
              <a:path h="6678239" w="8757443">
                <a:moveTo>
                  <a:pt x="0" y="0"/>
                </a:moveTo>
                <a:lnTo>
                  <a:pt x="8757443" y="0"/>
                </a:lnTo>
                <a:lnTo>
                  <a:pt x="8757443" y="6678238"/>
                </a:lnTo>
                <a:lnTo>
                  <a:pt x="0" y="6678238"/>
                </a:lnTo>
                <a:lnTo>
                  <a:pt x="0" y="0"/>
                </a:lnTo>
                <a:close/>
              </a:path>
            </a:pathLst>
          </a:custGeom>
          <a:blipFill>
            <a:blip r:embed="rId8"/>
            <a:stretch>
              <a:fillRect l="0" t="0" r="0" b="0"/>
            </a:stretch>
          </a:blipFill>
        </p:spPr>
      </p:sp>
      <p:sp>
        <p:nvSpPr>
          <p:cNvPr name="Freeform 14" id="14"/>
          <p:cNvSpPr/>
          <p:nvPr/>
        </p:nvSpPr>
        <p:spPr>
          <a:xfrm flipH="false" flipV="false" rot="0">
            <a:off x="16119369" y="1988194"/>
            <a:ext cx="1667686" cy="1503950"/>
          </a:xfrm>
          <a:custGeom>
            <a:avLst/>
            <a:gdLst/>
            <a:ahLst/>
            <a:cxnLst/>
            <a:rect r="r" b="b" t="t" l="l"/>
            <a:pathLst>
              <a:path h="1503950" w="1667686">
                <a:moveTo>
                  <a:pt x="0" y="0"/>
                </a:moveTo>
                <a:lnTo>
                  <a:pt x="1667686" y="0"/>
                </a:lnTo>
                <a:lnTo>
                  <a:pt x="1667686" y="1503950"/>
                </a:lnTo>
                <a:lnTo>
                  <a:pt x="0" y="1503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5" id="15"/>
          <p:cNvGrpSpPr/>
          <p:nvPr/>
        </p:nvGrpSpPr>
        <p:grpSpPr>
          <a:xfrm rot="0">
            <a:off x="1321177" y="3881284"/>
            <a:ext cx="5234432" cy="1077315"/>
            <a:chOff x="0" y="0"/>
            <a:chExt cx="4208670" cy="866200"/>
          </a:xfrm>
        </p:grpSpPr>
        <p:sp>
          <p:nvSpPr>
            <p:cNvPr name="Freeform 16" id="16"/>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EC89"/>
            </a:solidFill>
            <a:ln w="11430" cap="sq">
              <a:solidFill>
                <a:srgbClr val="121212"/>
              </a:solidFill>
              <a:prstDash val="solid"/>
              <a:miter/>
            </a:ln>
          </p:spPr>
        </p:sp>
        <p:sp>
          <p:nvSpPr>
            <p:cNvPr name="TextBox 17" id="17"/>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Nguồn dữ liệu</a:t>
              </a:r>
            </a:p>
          </p:txBody>
        </p:sp>
      </p:grpSp>
      <p:grpSp>
        <p:nvGrpSpPr>
          <p:cNvPr name="Group 18" id="18"/>
          <p:cNvGrpSpPr/>
          <p:nvPr/>
        </p:nvGrpSpPr>
        <p:grpSpPr>
          <a:xfrm rot="0">
            <a:off x="1321177" y="5822961"/>
            <a:ext cx="5234432" cy="1077315"/>
            <a:chOff x="0" y="0"/>
            <a:chExt cx="4208670" cy="866200"/>
          </a:xfrm>
        </p:grpSpPr>
        <p:sp>
          <p:nvSpPr>
            <p:cNvPr name="Freeform 19" id="19"/>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C6DA"/>
            </a:solidFill>
            <a:ln w="11430" cap="sq">
              <a:solidFill>
                <a:srgbClr val="121212"/>
              </a:solidFill>
              <a:prstDash val="solid"/>
              <a:miter/>
            </a:ln>
          </p:spPr>
        </p:sp>
        <p:sp>
          <p:nvSpPr>
            <p:cNvPr name="TextBox 20" id="20"/>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Chi tiết dữ liệu</a:t>
              </a:r>
            </a:p>
          </p:txBody>
        </p:sp>
      </p:grpSp>
      <p:grpSp>
        <p:nvGrpSpPr>
          <p:cNvPr name="Group 21" id="21"/>
          <p:cNvGrpSpPr/>
          <p:nvPr/>
        </p:nvGrpSpPr>
        <p:grpSpPr>
          <a:xfrm rot="0">
            <a:off x="1321177" y="7864361"/>
            <a:ext cx="5234432" cy="1077315"/>
            <a:chOff x="0" y="0"/>
            <a:chExt cx="4208670" cy="866200"/>
          </a:xfrm>
        </p:grpSpPr>
        <p:sp>
          <p:nvSpPr>
            <p:cNvPr name="Freeform 22" id="22"/>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97C1FA"/>
            </a:solidFill>
            <a:ln w="11430" cap="sq">
              <a:solidFill>
                <a:srgbClr val="121212"/>
              </a:solidFill>
              <a:prstDash val="solid"/>
              <a:miter/>
            </a:ln>
          </p:spPr>
        </p:sp>
        <p:sp>
          <p:nvSpPr>
            <p:cNvPr name="TextBox 23" id="23"/>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Tiền xử lý</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C8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596442" y="584345"/>
            <a:ext cx="1095116" cy="18310194"/>
          </a:xfrm>
          <a:custGeom>
            <a:avLst/>
            <a:gdLst/>
            <a:ahLst/>
            <a:cxnLst/>
            <a:rect r="r" b="b" t="t" l="l"/>
            <a:pathLst>
              <a:path h="18310194" w="1095116">
                <a:moveTo>
                  <a:pt x="0" y="0"/>
                </a:moveTo>
                <a:lnTo>
                  <a:pt x="1095116" y="0"/>
                </a:lnTo>
                <a:lnTo>
                  <a:pt x="1095116"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839352" b="0"/>
            </a:stretch>
          </a:blipFill>
        </p:spPr>
      </p:sp>
      <p:sp>
        <p:nvSpPr>
          <p:cNvPr name="Freeform 3" id="3"/>
          <p:cNvSpPr/>
          <p:nvPr/>
        </p:nvSpPr>
        <p:spPr>
          <a:xfrm flipH="false" flipV="false" rot="0">
            <a:off x="1315582" y="1129623"/>
            <a:ext cx="1034530" cy="1729457"/>
          </a:xfrm>
          <a:custGeom>
            <a:avLst/>
            <a:gdLst/>
            <a:ahLst/>
            <a:cxnLst/>
            <a:rect r="r" b="b" t="t" l="l"/>
            <a:pathLst>
              <a:path h="1729457" w="1034530">
                <a:moveTo>
                  <a:pt x="0" y="0"/>
                </a:moveTo>
                <a:lnTo>
                  <a:pt x="1034529" y="0"/>
                </a:lnTo>
                <a:lnTo>
                  <a:pt x="1034529" y="1729457"/>
                </a:lnTo>
                <a:lnTo>
                  <a:pt x="0" y="1729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41945" y="1028700"/>
            <a:ext cx="1034530" cy="1729457"/>
          </a:xfrm>
          <a:custGeom>
            <a:avLst/>
            <a:gdLst/>
            <a:ahLst/>
            <a:cxnLst/>
            <a:rect r="r" b="b" t="t" l="l"/>
            <a:pathLst>
              <a:path h="1729457" w="1034530">
                <a:moveTo>
                  <a:pt x="0" y="0"/>
                </a:moveTo>
                <a:lnTo>
                  <a:pt x="1034529" y="0"/>
                </a:lnTo>
                <a:lnTo>
                  <a:pt x="1034529" y="1729457"/>
                </a:lnTo>
                <a:lnTo>
                  <a:pt x="0" y="1729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841355" y="1028700"/>
            <a:ext cx="12605289" cy="1931303"/>
            <a:chOff x="0" y="0"/>
            <a:chExt cx="16807052" cy="2575071"/>
          </a:xfrm>
        </p:grpSpPr>
        <p:grpSp>
          <p:nvGrpSpPr>
            <p:cNvPr name="Group 6" id="6"/>
            <p:cNvGrpSpPr/>
            <p:nvPr/>
          </p:nvGrpSpPr>
          <p:grpSpPr>
            <a:xfrm rot="0">
              <a:off x="0" y="0"/>
              <a:ext cx="16807052" cy="2575071"/>
              <a:chOff x="0" y="0"/>
              <a:chExt cx="5486504" cy="840608"/>
            </a:xfrm>
          </p:grpSpPr>
          <p:sp>
            <p:nvSpPr>
              <p:cNvPr name="Freeform 7" id="7"/>
              <p:cNvSpPr/>
              <p:nvPr/>
            </p:nvSpPr>
            <p:spPr>
              <a:xfrm flipH="false" flipV="false" rot="0">
                <a:off x="48260" y="48260"/>
                <a:ext cx="5438243" cy="792348"/>
              </a:xfrm>
              <a:custGeom>
                <a:avLst/>
                <a:gdLst/>
                <a:ahLst/>
                <a:cxnLst/>
                <a:rect r="r" b="b" t="t" l="l"/>
                <a:pathLst>
                  <a:path h="792348" w="5438243">
                    <a:moveTo>
                      <a:pt x="0" y="0"/>
                    </a:moveTo>
                    <a:lnTo>
                      <a:pt x="5438243" y="0"/>
                    </a:lnTo>
                    <a:lnTo>
                      <a:pt x="5438243" y="792348"/>
                    </a:lnTo>
                    <a:lnTo>
                      <a:pt x="0" y="792348"/>
                    </a:lnTo>
                    <a:close/>
                  </a:path>
                </a:pathLst>
              </a:custGeom>
              <a:solidFill>
                <a:srgbClr val="121212"/>
              </a:solidFill>
            </p:spPr>
          </p:sp>
          <p:sp>
            <p:nvSpPr>
              <p:cNvPr name="Freeform 8" id="8"/>
              <p:cNvSpPr/>
              <p:nvPr/>
            </p:nvSpPr>
            <p:spPr>
              <a:xfrm flipH="false" flipV="false" rot="0">
                <a:off x="6350" y="6350"/>
                <a:ext cx="5438244" cy="792348"/>
              </a:xfrm>
              <a:custGeom>
                <a:avLst/>
                <a:gdLst/>
                <a:ahLst/>
                <a:cxnLst/>
                <a:rect r="r" b="b" t="t" l="l"/>
                <a:pathLst>
                  <a:path h="792348" w="5438244">
                    <a:moveTo>
                      <a:pt x="0" y="0"/>
                    </a:moveTo>
                    <a:lnTo>
                      <a:pt x="5438244" y="0"/>
                    </a:lnTo>
                    <a:lnTo>
                      <a:pt x="5438244" y="792348"/>
                    </a:lnTo>
                    <a:lnTo>
                      <a:pt x="0" y="792348"/>
                    </a:lnTo>
                    <a:close/>
                  </a:path>
                </a:pathLst>
              </a:custGeom>
              <a:solidFill>
                <a:srgbClr val="F86A9D"/>
              </a:solidFill>
            </p:spPr>
          </p:sp>
          <p:sp>
            <p:nvSpPr>
              <p:cNvPr name="Freeform 9" id="9"/>
              <p:cNvSpPr/>
              <p:nvPr/>
            </p:nvSpPr>
            <p:spPr>
              <a:xfrm flipH="false" flipV="false" rot="0">
                <a:off x="0" y="0"/>
                <a:ext cx="5450944" cy="805048"/>
              </a:xfrm>
              <a:custGeom>
                <a:avLst/>
                <a:gdLst/>
                <a:ahLst/>
                <a:cxnLst/>
                <a:rect r="r" b="b" t="t" l="l"/>
                <a:pathLst>
                  <a:path h="805048" w="5450944">
                    <a:moveTo>
                      <a:pt x="5450944" y="805048"/>
                    </a:moveTo>
                    <a:lnTo>
                      <a:pt x="0" y="805048"/>
                    </a:lnTo>
                    <a:lnTo>
                      <a:pt x="0" y="0"/>
                    </a:lnTo>
                    <a:lnTo>
                      <a:pt x="5450944" y="0"/>
                    </a:lnTo>
                    <a:lnTo>
                      <a:pt x="5450944" y="805048"/>
                    </a:lnTo>
                    <a:close/>
                    <a:moveTo>
                      <a:pt x="12700" y="792348"/>
                    </a:moveTo>
                    <a:lnTo>
                      <a:pt x="5438244" y="792348"/>
                    </a:lnTo>
                    <a:lnTo>
                      <a:pt x="5438244" y="12700"/>
                    </a:lnTo>
                    <a:lnTo>
                      <a:pt x="12700" y="12700"/>
                    </a:lnTo>
                    <a:lnTo>
                      <a:pt x="12700" y="792348"/>
                    </a:lnTo>
                    <a:close/>
                  </a:path>
                </a:pathLst>
              </a:custGeom>
              <a:solidFill>
                <a:srgbClr val="121212"/>
              </a:solidFill>
            </p:spPr>
          </p:sp>
        </p:grpSp>
        <p:sp>
          <p:nvSpPr>
            <p:cNvPr name="TextBox 10" id="10"/>
            <p:cNvSpPr txBox="true"/>
            <p:nvPr/>
          </p:nvSpPr>
          <p:spPr>
            <a:xfrm rot="0">
              <a:off x="653078" y="373903"/>
              <a:ext cx="15500897" cy="1932041"/>
            </a:xfrm>
            <a:prstGeom prst="rect">
              <a:avLst/>
            </a:prstGeom>
          </p:spPr>
          <p:txBody>
            <a:bodyPr anchor="t" rtlCol="false" tIns="0" lIns="0" bIns="0" rIns="0">
              <a:spAutoFit/>
            </a:bodyPr>
            <a:lstStyle/>
            <a:p>
              <a:pPr algn="ctr">
                <a:lnSpc>
                  <a:spcPts val="11037"/>
                </a:lnSpc>
              </a:pPr>
              <a:r>
                <a:rPr lang="en-US" sz="10034">
                  <a:solidFill>
                    <a:srgbClr val="FFFAF2"/>
                  </a:solidFill>
                  <a:latin typeface="Sedgwick Ave"/>
                  <a:ea typeface="Sedgwick Ave"/>
                  <a:cs typeface="Sedgwick Ave"/>
                  <a:sym typeface="Sedgwick Ave"/>
                </a:rPr>
                <a:t>Mục lục</a:t>
              </a:r>
            </a:p>
          </p:txBody>
        </p:sp>
      </p:grpSp>
      <p:grpSp>
        <p:nvGrpSpPr>
          <p:cNvPr name="Group 11" id="11"/>
          <p:cNvGrpSpPr/>
          <p:nvPr/>
        </p:nvGrpSpPr>
        <p:grpSpPr>
          <a:xfrm rot="0">
            <a:off x="10147369" y="3577556"/>
            <a:ext cx="6432682" cy="959333"/>
            <a:chOff x="0" y="0"/>
            <a:chExt cx="1694204" cy="252664"/>
          </a:xfrm>
        </p:grpSpPr>
        <p:sp>
          <p:nvSpPr>
            <p:cNvPr name="Freeform 12" id="12"/>
            <p:cNvSpPr/>
            <p:nvPr/>
          </p:nvSpPr>
          <p:spPr>
            <a:xfrm flipH="false" flipV="false" rot="0">
              <a:off x="0" y="0"/>
              <a:ext cx="1694204" cy="252664"/>
            </a:xfrm>
            <a:custGeom>
              <a:avLst/>
              <a:gdLst/>
              <a:ahLst/>
              <a:cxnLst/>
              <a:rect r="r" b="b" t="t" l="l"/>
              <a:pathLst>
                <a:path h="252664" w="1694204">
                  <a:moveTo>
                    <a:pt x="0" y="0"/>
                  </a:moveTo>
                  <a:lnTo>
                    <a:pt x="1694204" y="0"/>
                  </a:lnTo>
                  <a:lnTo>
                    <a:pt x="1694204" y="252664"/>
                  </a:lnTo>
                  <a:lnTo>
                    <a:pt x="0" y="252664"/>
                  </a:lnTo>
                  <a:close/>
                </a:path>
              </a:pathLst>
            </a:custGeom>
            <a:solidFill>
              <a:srgbClr val="FFFAF2"/>
            </a:solidFill>
            <a:ln w="19050" cap="sq">
              <a:solidFill>
                <a:srgbClr val="121212"/>
              </a:solidFill>
              <a:prstDash val="solid"/>
              <a:miter/>
            </a:ln>
          </p:spPr>
        </p:sp>
        <p:sp>
          <p:nvSpPr>
            <p:cNvPr name="TextBox 13" id="13"/>
            <p:cNvSpPr txBox="true"/>
            <p:nvPr/>
          </p:nvSpPr>
          <p:spPr>
            <a:xfrm>
              <a:off x="0" y="-85725"/>
              <a:ext cx="1694204" cy="338389"/>
            </a:xfrm>
            <a:prstGeom prst="rect">
              <a:avLst/>
            </a:prstGeom>
          </p:spPr>
          <p:txBody>
            <a:bodyPr anchor="ctr" rtlCol="false" tIns="254000" lIns="254000" bIns="254000" rIns="254000"/>
            <a:lstStyle/>
            <a:p>
              <a:pPr algn="ctr">
                <a:lnSpc>
                  <a:spcPts val="4199"/>
                </a:lnSpc>
              </a:pPr>
              <a:r>
                <a:rPr lang="en-US" b="true" sz="2799" u="sng">
                  <a:solidFill>
                    <a:srgbClr val="121212"/>
                  </a:solidFill>
                  <a:latin typeface="Cloud Soft Bold"/>
                  <a:ea typeface="Cloud Soft Bold"/>
                  <a:cs typeface="Cloud Soft Bold"/>
                  <a:sym typeface="Cloud Soft Bold"/>
                </a:rPr>
                <a:t>TỔNG QUAN &amp; ĐẶT VẤN ĐỀ</a:t>
              </a:r>
            </a:p>
          </p:txBody>
        </p:sp>
      </p:grpSp>
      <p:grpSp>
        <p:nvGrpSpPr>
          <p:cNvPr name="Group 14" id="14"/>
          <p:cNvGrpSpPr/>
          <p:nvPr/>
        </p:nvGrpSpPr>
        <p:grpSpPr>
          <a:xfrm rot="0">
            <a:off x="10147369" y="4776497"/>
            <a:ext cx="6432682" cy="959333"/>
            <a:chOff x="0" y="0"/>
            <a:chExt cx="1694204" cy="252664"/>
          </a:xfrm>
        </p:grpSpPr>
        <p:sp>
          <p:nvSpPr>
            <p:cNvPr name="Freeform 15" id="15"/>
            <p:cNvSpPr/>
            <p:nvPr/>
          </p:nvSpPr>
          <p:spPr>
            <a:xfrm flipH="false" flipV="false" rot="0">
              <a:off x="0" y="0"/>
              <a:ext cx="1694204" cy="252664"/>
            </a:xfrm>
            <a:custGeom>
              <a:avLst/>
              <a:gdLst/>
              <a:ahLst/>
              <a:cxnLst/>
              <a:rect r="r" b="b" t="t" l="l"/>
              <a:pathLst>
                <a:path h="252664" w="1694204">
                  <a:moveTo>
                    <a:pt x="0" y="0"/>
                  </a:moveTo>
                  <a:lnTo>
                    <a:pt x="1694204" y="0"/>
                  </a:lnTo>
                  <a:lnTo>
                    <a:pt x="1694204" y="252664"/>
                  </a:lnTo>
                  <a:lnTo>
                    <a:pt x="0" y="252664"/>
                  </a:lnTo>
                  <a:close/>
                </a:path>
              </a:pathLst>
            </a:custGeom>
            <a:solidFill>
              <a:srgbClr val="FFFAF2"/>
            </a:solidFill>
            <a:ln w="19050" cap="sq">
              <a:solidFill>
                <a:srgbClr val="121212"/>
              </a:solidFill>
              <a:prstDash val="solid"/>
              <a:miter/>
            </a:ln>
          </p:spPr>
        </p:sp>
        <p:sp>
          <p:nvSpPr>
            <p:cNvPr name="TextBox 16" id="16"/>
            <p:cNvSpPr txBox="true"/>
            <p:nvPr/>
          </p:nvSpPr>
          <p:spPr>
            <a:xfrm>
              <a:off x="0" y="-85725"/>
              <a:ext cx="1694204" cy="338389"/>
            </a:xfrm>
            <a:prstGeom prst="rect">
              <a:avLst/>
            </a:prstGeom>
          </p:spPr>
          <p:txBody>
            <a:bodyPr anchor="ctr" rtlCol="false" tIns="254000" lIns="254000" bIns="254000" rIns="254000"/>
            <a:lstStyle/>
            <a:p>
              <a:pPr algn="ctr">
                <a:lnSpc>
                  <a:spcPts val="4199"/>
                </a:lnSpc>
              </a:pPr>
              <a:r>
                <a:rPr lang="en-US" b="true" sz="2799" u="sng">
                  <a:solidFill>
                    <a:srgbClr val="121212"/>
                  </a:solidFill>
                  <a:latin typeface="Cloud Soft Bold"/>
                  <a:ea typeface="Cloud Soft Bold"/>
                  <a:cs typeface="Cloud Soft Bold"/>
                  <a:sym typeface="Cloud Soft Bold"/>
                </a:rPr>
                <a:t>CƠ SỞ LÝ THUYẾT</a:t>
              </a:r>
            </a:p>
          </p:txBody>
        </p:sp>
      </p:grpSp>
      <p:grpSp>
        <p:nvGrpSpPr>
          <p:cNvPr name="Group 17" id="17"/>
          <p:cNvGrpSpPr/>
          <p:nvPr/>
        </p:nvGrpSpPr>
        <p:grpSpPr>
          <a:xfrm rot="0">
            <a:off x="10147369" y="6064789"/>
            <a:ext cx="6432682" cy="959333"/>
            <a:chOff x="0" y="0"/>
            <a:chExt cx="1694204" cy="252664"/>
          </a:xfrm>
        </p:grpSpPr>
        <p:sp>
          <p:nvSpPr>
            <p:cNvPr name="Freeform 18" id="18"/>
            <p:cNvSpPr/>
            <p:nvPr/>
          </p:nvSpPr>
          <p:spPr>
            <a:xfrm flipH="false" flipV="false" rot="0">
              <a:off x="0" y="0"/>
              <a:ext cx="1694204" cy="252664"/>
            </a:xfrm>
            <a:custGeom>
              <a:avLst/>
              <a:gdLst/>
              <a:ahLst/>
              <a:cxnLst/>
              <a:rect r="r" b="b" t="t" l="l"/>
              <a:pathLst>
                <a:path h="252664" w="1694204">
                  <a:moveTo>
                    <a:pt x="0" y="0"/>
                  </a:moveTo>
                  <a:lnTo>
                    <a:pt x="1694204" y="0"/>
                  </a:lnTo>
                  <a:lnTo>
                    <a:pt x="1694204" y="252664"/>
                  </a:lnTo>
                  <a:lnTo>
                    <a:pt x="0" y="252664"/>
                  </a:lnTo>
                  <a:close/>
                </a:path>
              </a:pathLst>
            </a:custGeom>
            <a:solidFill>
              <a:srgbClr val="FFFAF2"/>
            </a:solidFill>
            <a:ln w="19050" cap="sq">
              <a:solidFill>
                <a:srgbClr val="121212"/>
              </a:solidFill>
              <a:prstDash val="solid"/>
              <a:miter/>
            </a:ln>
          </p:spPr>
        </p:sp>
        <p:sp>
          <p:nvSpPr>
            <p:cNvPr name="TextBox 19" id="19"/>
            <p:cNvSpPr txBox="true"/>
            <p:nvPr/>
          </p:nvSpPr>
          <p:spPr>
            <a:xfrm>
              <a:off x="0" y="-85725"/>
              <a:ext cx="1694204" cy="338389"/>
            </a:xfrm>
            <a:prstGeom prst="rect">
              <a:avLst/>
            </a:prstGeom>
          </p:spPr>
          <p:txBody>
            <a:bodyPr anchor="ctr" rtlCol="false" tIns="254000" lIns="254000" bIns="254000" rIns="254000"/>
            <a:lstStyle/>
            <a:p>
              <a:pPr algn="ctr">
                <a:lnSpc>
                  <a:spcPts val="4199"/>
                </a:lnSpc>
              </a:pPr>
              <a:r>
                <a:rPr lang="en-US" b="true" sz="2799" u="sng">
                  <a:solidFill>
                    <a:srgbClr val="121212"/>
                  </a:solidFill>
                  <a:latin typeface="Cloud Soft Bold"/>
                  <a:ea typeface="Cloud Soft Bold"/>
                  <a:cs typeface="Cloud Soft Bold"/>
                  <a:sym typeface="Cloud Soft Bold"/>
                </a:rPr>
                <a:t>XÂY DỰNG MÔ HÌNH</a:t>
              </a:r>
            </a:p>
          </p:txBody>
        </p:sp>
      </p:grpSp>
      <p:grpSp>
        <p:nvGrpSpPr>
          <p:cNvPr name="Group 20" id="20"/>
          <p:cNvGrpSpPr/>
          <p:nvPr/>
        </p:nvGrpSpPr>
        <p:grpSpPr>
          <a:xfrm rot="0">
            <a:off x="10147369" y="7363686"/>
            <a:ext cx="6432682" cy="959333"/>
            <a:chOff x="0" y="0"/>
            <a:chExt cx="1694204" cy="252664"/>
          </a:xfrm>
        </p:grpSpPr>
        <p:sp>
          <p:nvSpPr>
            <p:cNvPr name="Freeform 21" id="21"/>
            <p:cNvSpPr/>
            <p:nvPr/>
          </p:nvSpPr>
          <p:spPr>
            <a:xfrm flipH="false" flipV="false" rot="0">
              <a:off x="0" y="0"/>
              <a:ext cx="1694204" cy="252664"/>
            </a:xfrm>
            <a:custGeom>
              <a:avLst/>
              <a:gdLst/>
              <a:ahLst/>
              <a:cxnLst/>
              <a:rect r="r" b="b" t="t" l="l"/>
              <a:pathLst>
                <a:path h="252664" w="1694204">
                  <a:moveTo>
                    <a:pt x="0" y="0"/>
                  </a:moveTo>
                  <a:lnTo>
                    <a:pt x="1694204" y="0"/>
                  </a:lnTo>
                  <a:lnTo>
                    <a:pt x="1694204" y="252664"/>
                  </a:lnTo>
                  <a:lnTo>
                    <a:pt x="0" y="252664"/>
                  </a:lnTo>
                  <a:close/>
                </a:path>
              </a:pathLst>
            </a:custGeom>
            <a:solidFill>
              <a:srgbClr val="FFFAF2"/>
            </a:solidFill>
            <a:ln w="19050" cap="sq">
              <a:solidFill>
                <a:srgbClr val="121212"/>
              </a:solidFill>
              <a:prstDash val="solid"/>
              <a:miter/>
            </a:ln>
          </p:spPr>
        </p:sp>
        <p:sp>
          <p:nvSpPr>
            <p:cNvPr name="TextBox 22" id="22"/>
            <p:cNvSpPr txBox="true"/>
            <p:nvPr/>
          </p:nvSpPr>
          <p:spPr>
            <a:xfrm>
              <a:off x="0" y="-85725"/>
              <a:ext cx="1694204" cy="338389"/>
            </a:xfrm>
            <a:prstGeom prst="rect">
              <a:avLst/>
            </a:prstGeom>
          </p:spPr>
          <p:txBody>
            <a:bodyPr anchor="ctr" rtlCol="false" tIns="254000" lIns="254000" bIns="254000" rIns="254000"/>
            <a:lstStyle/>
            <a:p>
              <a:pPr algn="ctr">
                <a:lnSpc>
                  <a:spcPts val="4199"/>
                </a:lnSpc>
              </a:pPr>
              <a:r>
                <a:rPr lang="en-US" b="true" sz="2799" u="sng">
                  <a:solidFill>
                    <a:srgbClr val="121212"/>
                  </a:solidFill>
                  <a:latin typeface="Cloud Soft Bold"/>
                  <a:ea typeface="Cloud Soft Bold"/>
                  <a:cs typeface="Cloud Soft Bold"/>
                  <a:sym typeface="Cloud Soft Bold"/>
                  <a:hlinkClick r:id="rId6" action="ppaction://hlinksldjump"/>
                </a:rPr>
                <a:t>KẾT QUẢ VÀ ĐÁNH GIÁ</a:t>
              </a:r>
            </a:p>
          </p:txBody>
        </p:sp>
      </p:grpSp>
      <p:grpSp>
        <p:nvGrpSpPr>
          <p:cNvPr name="Group 23" id="23"/>
          <p:cNvGrpSpPr/>
          <p:nvPr/>
        </p:nvGrpSpPr>
        <p:grpSpPr>
          <a:xfrm rot="0">
            <a:off x="9122270" y="3634147"/>
            <a:ext cx="851301" cy="870272"/>
            <a:chOff x="0" y="0"/>
            <a:chExt cx="822283" cy="840608"/>
          </a:xfrm>
        </p:grpSpPr>
        <p:sp>
          <p:nvSpPr>
            <p:cNvPr name="Freeform 24" id="24"/>
            <p:cNvSpPr/>
            <p:nvPr/>
          </p:nvSpPr>
          <p:spPr>
            <a:xfrm flipH="false" flipV="false" rot="0">
              <a:off x="48260" y="48260"/>
              <a:ext cx="774023" cy="792348"/>
            </a:xfrm>
            <a:custGeom>
              <a:avLst/>
              <a:gdLst/>
              <a:ahLst/>
              <a:cxnLst/>
              <a:rect r="r" b="b" t="t" l="l"/>
              <a:pathLst>
                <a:path h="792348" w="774023">
                  <a:moveTo>
                    <a:pt x="0" y="0"/>
                  </a:moveTo>
                  <a:lnTo>
                    <a:pt x="774023" y="0"/>
                  </a:lnTo>
                  <a:lnTo>
                    <a:pt x="774023" y="792348"/>
                  </a:lnTo>
                  <a:lnTo>
                    <a:pt x="0" y="792348"/>
                  </a:lnTo>
                  <a:close/>
                </a:path>
              </a:pathLst>
            </a:custGeom>
            <a:solidFill>
              <a:srgbClr val="121212"/>
            </a:solidFill>
          </p:spPr>
        </p:sp>
        <p:sp>
          <p:nvSpPr>
            <p:cNvPr name="Freeform 25" id="25"/>
            <p:cNvSpPr/>
            <p:nvPr/>
          </p:nvSpPr>
          <p:spPr>
            <a:xfrm flipH="false" flipV="false" rot="0">
              <a:off x="6350" y="6350"/>
              <a:ext cx="774023" cy="792348"/>
            </a:xfrm>
            <a:custGeom>
              <a:avLst/>
              <a:gdLst/>
              <a:ahLst/>
              <a:cxnLst/>
              <a:rect r="r" b="b" t="t" l="l"/>
              <a:pathLst>
                <a:path h="792348" w="774023">
                  <a:moveTo>
                    <a:pt x="0" y="0"/>
                  </a:moveTo>
                  <a:lnTo>
                    <a:pt x="774023" y="0"/>
                  </a:lnTo>
                  <a:lnTo>
                    <a:pt x="774023" y="792348"/>
                  </a:lnTo>
                  <a:lnTo>
                    <a:pt x="0" y="792348"/>
                  </a:lnTo>
                  <a:close/>
                </a:path>
              </a:pathLst>
            </a:custGeom>
            <a:solidFill>
              <a:srgbClr val="F86A9D"/>
            </a:solidFill>
          </p:spPr>
        </p:sp>
        <p:sp>
          <p:nvSpPr>
            <p:cNvPr name="Freeform 26" id="26"/>
            <p:cNvSpPr/>
            <p:nvPr/>
          </p:nvSpPr>
          <p:spPr>
            <a:xfrm flipH="false" flipV="false" rot="0">
              <a:off x="0" y="0"/>
              <a:ext cx="786723" cy="805048"/>
            </a:xfrm>
            <a:custGeom>
              <a:avLst/>
              <a:gdLst/>
              <a:ahLst/>
              <a:cxnLst/>
              <a:rect r="r" b="b" t="t" l="l"/>
              <a:pathLst>
                <a:path h="805048" w="786723">
                  <a:moveTo>
                    <a:pt x="786723" y="805048"/>
                  </a:moveTo>
                  <a:lnTo>
                    <a:pt x="0" y="805048"/>
                  </a:lnTo>
                  <a:lnTo>
                    <a:pt x="0" y="0"/>
                  </a:lnTo>
                  <a:lnTo>
                    <a:pt x="786723" y="0"/>
                  </a:lnTo>
                  <a:lnTo>
                    <a:pt x="786723" y="805048"/>
                  </a:lnTo>
                  <a:close/>
                  <a:moveTo>
                    <a:pt x="12700" y="792348"/>
                  </a:moveTo>
                  <a:lnTo>
                    <a:pt x="774023" y="792348"/>
                  </a:lnTo>
                  <a:lnTo>
                    <a:pt x="774023" y="12700"/>
                  </a:lnTo>
                  <a:lnTo>
                    <a:pt x="12700" y="12700"/>
                  </a:lnTo>
                  <a:lnTo>
                    <a:pt x="12700" y="792348"/>
                  </a:lnTo>
                  <a:close/>
                </a:path>
              </a:pathLst>
            </a:custGeom>
            <a:solidFill>
              <a:srgbClr val="121212"/>
            </a:solidFill>
          </p:spPr>
        </p:sp>
      </p:grpSp>
      <p:grpSp>
        <p:nvGrpSpPr>
          <p:cNvPr name="Group 27" id="27"/>
          <p:cNvGrpSpPr/>
          <p:nvPr/>
        </p:nvGrpSpPr>
        <p:grpSpPr>
          <a:xfrm rot="0">
            <a:off x="9122270" y="4833088"/>
            <a:ext cx="851301" cy="870272"/>
            <a:chOff x="0" y="0"/>
            <a:chExt cx="822283" cy="840608"/>
          </a:xfrm>
        </p:grpSpPr>
        <p:sp>
          <p:nvSpPr>
            <p:cNvPr name="Freeform 28" id="28"/>
            <p:cNvSpPr/>
            <p:nvPr/>
          </p:nvSpPr>
          <p:spPr>
            <a:xfrm flipH="false" flipV="false" rot="0">
              <a:off x="48260" y="48260"/>
              <a:ext cx="774023" cy="792348"/>
            </a:xfrm>
            <a:custGeom>
              <a:avLst/>
              <a:gdLst/>
              <a:ahLst/>
              <a:cxnLst/>
              <a:rect r="r" b="b" t="t" l="l"/>
              <a:pathLst>
                <a:path h="792348" w="774023">
                  <a:moveTo>
                    <a:pt x="0" y="0"/>
                  </a:moveTo>
                  <a:lnTo>
                    <a:pt x="774023" y="0"/>
                  </a:lnTo>
                  <a:lnTo>
                    <a:pt x="774023" y="792348"/>
                  </a:lnTo>
                  <a:lnTo>
                    <a:pt x="0" y="792348"/>
                  </a:lnTo>
                  <a:close/>
                </a:path>
              </a:pathLst>
            </a:custGeom>
            <a:solidFill>
              <a:srgbClr val="121212"/>
            </a:solidFill>
          </p:spPr>
        </p:sp>
        <p:sp>
          <p:nvSpPr>
            <p:cNvPr name="Freeform 29" id="29"/>
            <p:cNvSpPr/>
            <p:nvPr/>
          </p:nvSpPr>
          <p:spPr>
            <a:xfrm flipH="false" flipV="false" rot="0">
              <a:off x="6350" y="6350"/>
              <a:ext cx="774023" cy="792348"/>
            </a:xfrm>
            <a:custGeom>
              <a:avLst/>
              <a:gdLst/>
              <a:ahLst/>
              <a:cxnLst/>
              <a:rect r="r" b="b" t="t" l="l"/>
              <a:pathLst>
                <a:path h="792348" w="774023">
                  <a:moveTo>
                    <a:pt x="0" y="0"/>
                  </a:moveTo>
                  <a:lnTo>
                    <a:pt x="774023" y="0"/>
                  </a:lnTo>
                  <a:lnTo>
                    <a:pt x="774023" y="792348"/>
                  </a:lnTo>
                  <a:lnTo>
                    <a:pt x="0" y="792348"/>
                  </a:lnTo>
                  <a:close/>
                </a:path>
              </a:pathLst>
            </a:custGeom>
            <a:solidFill>
              <a:srgbClr val="97C1FA"/>
            </a:solidFill>
          </p:spPr>
        </p:sp>
        <p:sp>
          <p:nvSpPr>
            <p:cNvPr name="Freeform 30" id="30"/>
            <p:cNvSpPr/>
            <p:nvPr/>
          </p:nvSpPr>
          <p:spPr>
            <a:xfrm flipH="false" flipV="false" rot="0">
              <a:off x="0" y="0"/>
              <a:ext cx="786723" cy="805048"/>
            </a:xfrm>
            <a:custGeom>
              <a:avLst/>
              <a:gdLst/>
              <a:ahLst/>
              <a:cxnLst/>
              <a:rect r="r" b="b" t="t" l="l"/>
              <a:pathLst>
                <a:path h="805048" w="786723">
                  <a:moveTo>
                    <a:pt x="786723" y="805048"/>
                  </a:moveTo>
                  <a:lnTo>
                    <a:pt x="0" y="805048"/>
                  </a:lnTo>
                  <a:lnTo>
                    <a:pt x="0" y="0"/>
                  </a:lnTo>
                  <a:lnTo>
                    <a:pt x="786723" y="0"/>
                  </a:lnTo>
                  <a:lnTo>
                    <a:pt x="786723" y="805048"/>
                  </a:lnTo>
                  <a:close/>
                  <a:moveTo>
                    <a:pt x="12700" y="792348"/>
                  </a:moveTo>
                  <a:lnTo>
                    <a:pt x="774023" y="792348"/>
                  </a:lnTo>
                  <a:lnTo>
                    <a:pt x="774023" y="12700"/>
                  </a:lnTo>
                  <a:lnTo>
                    <a:pt x="12700" y="12700"/>
                  </a:lnTo>
                  <a:lnTo>
                    <a:pt x="12700" y="792348"/>
                  </a:lnTo>
                  <a:close/>
                </a:path>
              </a:pathLst>
            </a:custGeom>
            <a:solidFill>
              <a:srgbClr val="121212"/>
            </a:solidFill>
          </p:spPr>
        </p:sp>
      </p:grpSp>
      <p:grpSp>
        <p:nvGrpSpPr>
          <p:cNvPr name="Group 31" id="31"/>
          <p:cNvGrpSpPr/>
          <p:nvPr/>
        </p:nvGrpSpPr>
        <p:grpSpPr>
          <a:xfrm rot="0">
            <a:off x="9122270" y="6121380"/>
            <a:ext cx="851301" cy="870272"/>
            <a:chOff x="0" y="0"/>
            <a:chExt cx="822283" cy="840608"/>
          </a:xfrm>
        </p:grpSpPr>
        <p:sp>
          <p:nvSpPr>
            <p:cNvPr name="Freeform 32" id="32"/>
            <p:cNvSpPr/>
            <p:nvPr/>
          </p:nvSpPr>
          <p:spPr>
            <a:xfrm flipH="false" flipV="false" rot="0">
              <a:off x="48260" y="48260"/>
              <a:ext cx="774023" cy="792348"/>
            </a:xfrm>
            <a:custGeom>
              <a:avLst/>
              <a:gdLst/>
              <a:ahLst/>
              <a:cxnLst/>
              <a:rect r="r" b="b" t="t" l="l"/>
              <a:pathLst>
                <a:path h="792348" w="774023">
                  <a:moveTo>
                    <a:pt x="0" y="0"/>
                  </a:moveTo>
                  <a:lnTo>
                    <a:pt x="774023" y="0"/>
                  </a:lnTo>
                  <a:lnTo>
                    <a:pt x="774023" y="792348"/>
                  </a:lnTo>
                  <a:lnTo>
                    <a:pt x="0" y="792348"/>
                  </a:lnTo>
                  <a:close/>
                </a:path>
              </a:pathLst>
            </a:custGeom>
            <a:solidFill>
              <a:srgbClr val="121212"/>
            </a:solidFill>
          </p:spPr>
        </p:sp>
        <p:sp>
          <p:nvSpPr>
            <p:cNvPr name="Freeform 33" id="33"/>
            <p:cNvSpPr/>
            <p:nvPr/>
          </p:nvSpPr>
          <p:spPr>
            <a:xfrm flipH="false" flipV="false" rot="0">
              <a:off x="6350" y="6350"/>
              <a:ext cx="774023" cy="792348"/>
            </a:xfrm>
            <a:custGeom>
              <a:avLst/>
              <a:gdLst/>
              <a:ahLst/>
              <a:cxnLst/>
              <a:rect r="r" b="b" t="t" l="l"/>
              <a:pathLst>
                <a:path h="792348" w="774023">
                  <a:moveTo>
                    <a:pt x="0" y="0"/>
                  </a:moveTo>
                  <a:lnTo>
                    <a:pt x="774023" y="0"/>
                  </a:lnTo>
                  <a:lnTo>
                    <a:pt x="774023" y="792348"/>
                  </a:lnTo>
                  <a:lnTo>
                    <a:pt x="0" y="792348"/>
                  </a:lnTo>
                  <a:close/>
                </a:path>
              </a:pathLst>
            </a:custGeom>
            <a:solidFill>
              <a:srgbClr val="F86A9D"/>
            </a:solidFill>
          </p:spPr>
        </p:sp>
        <p:sp>
          <p:nvSpPr>
            <p:cNvPr name="Freeform 34" id="34"/>
            <p:cNvSpPr/>
            <p:nvPr/>
          </p:nvSpPr>
          <p:spPr>
            <a:xfrm flipH="false" flipV="false" rot="0">
              <a:off x="0" y="0"/>
              <a:ext cx="786723" cy="805048"/>
            </a:xfrm>
            <a:custGeom>
              <a:avLst/>
              <a:gdLst/>
              <a:ahLst/>
              <a:cxnLst/>
              <a:rect r="r" b="b" t="t" l="l"/>
              <a:pathLst>
                <a:path h="805048" w="786723">
                  <a:moveTo>
                    <a:pt x="786723" y="805048"/>
                  </a:moveTo>
                  <a:lnTo>
                    <a:pt x="0" y="805048"/>
                  </a:lnTo>
                  <a:lnTo>
                    <a:pt x="0" y="0"/>
                  </a:lnTo>
                  <a:lnTo>
                    <a:pt x="786723" y="0"/>
                  </a:lnTo>
                  <a:lnTo>
                    <a:pt x="786723" y="805048"/>
                  </a:lnTo>
                  <a:close/>
                  <a:moveTo>
                    <a:pt x="12700" y="792348"/>
                  </a:moveTo>
                  <a:lnTo>
                    <a:pt x="774023" y="792348"/>
                  </a:lnTo>
                  <a:lnTo>
                    <a:pt x="774023" y="12700"/>
                  </a:lnTo>
                  <a:lnTo>
                    <a:pt x="12700" y="12700"/>
                  </a:lnTo>
                  <a:lnTo>
                    <a:pt x="12700" y="792348"/>
                  </a:lnTo>
                  <a:close/>
                </a:path>
              </a:pathLst>
            </a:custGeom>
            <a:solidFill>
              <a:srgbClr val="121212"/>
            </a:solidFill>
          </p:spPr>
        </p:sp>
      </p:grpSp>
      <p:grpSp>
        <p:nvGrpSpPr>
          <p:cNvPr name="Group 35" id="35"/>
          <p:cNvGrpSpPr/>
          <p:nvPr/>
        </p:nvGrpSpPr>
        <p:grpSpPr>
          <a:xfrm rot="0">
            <a:off x="9122270" y="7410752"/>
            <a:ext cx="851301" cy="870272"/>
            <a:chOff x="0" y="0"/>
            <a:chExt cx="822283" cy="840608"/>
          </a:xfrm>
        </p:grpSpPr>
        <p:sp>
          <p:nvSpPr>
            <p:cNvPr name="Freeform 36" id="36"/>
            <p:cNvSpPr/>
            <p:nvPr/>
          </p:nvSpPr>
          <p:spPr>
            <a:xfrm flipH="false" flipV="false" rot="0">
              <a:off x="48260" y="48260"/>
              <a:ext cx="774023" cy="792348"/>
            </a:xfrm>
            <a:custGeom>
              <a:avLst/>
              <a:gdLst/>
              <a:ahLst/>
              <a:cxnLst/>
              <a:rect r="r" b="b" t="t" l="l"/>
              <a:pathLst>
                <a:path h="792348" w="774023">
                  <a:moveTo>
                    <a:pt x="0" y="0"/>
                  </a:moveTo>
                  <a:lnTo>
                    <a:pt x="774023" y="0"/>
                  </a:lnTo>
                  <a:lnTo>
                    <a:pt x="774023" y="792348"/>
                  </a:lnTo>
                  <a:lnTo>
                    <a:pt x="0" y="792348"/>
                  </a:lnTo>
                  <a:close/>
                </a:path>
              </a:pathLst>
            </a:custGeom>
            <a:solidFill>
              <a:srgbClr val="121212"/>
            </a:solidFill>
          </p:spPr>
        </p:sp>
        <p:sp>
          <p:nvSpPr>
            <p:cNvPr name="Freeform 37" id="37"/>
            <p:cNvSpPr/>
            <p:nvPr/>
          </p:nvSpPr>
          <p:spPr>
            <a:xfrm flipH="false" flipV="false" rot="0">
              <a:off x="6350" y="6350"/>
              <a:ext cx="774023" cy="792348"/>
            </a:xfrm>
            <a:custGeom>
              <a:avLst/>
              <a:gdLst/>
              <a:ahLst/>
              <a:cxnLst/>
              <a:rect r="r" b="b" t="t" l="l"/>
              <a:pathLst>
                <a:path h="792348" w="774023">
                  <a:moveTo>
                    <a:pt x="0" y="0"/>
                  </a:moveTo>
                  <a:lnTo>
                    <a:pt x="774023" y="0"/>
                  </a:lnTo>
                  <a:lnTo>
                    <a:pt x="774023" y="792348"/>
                  </a:lnTo>
                  <a:lnTo>
                    <a:pt x="0" y="792348"/>
                  </a:lnTo>
                  <a:close/>
                </a:path>
              </a:pathLst>
            </a:custGeom>
            <a:solidFill>
              <a:srgbClr val="97C1FA"/>
            </a:solidFill>
          </p:spPr>
        </p:sp>
        <p:sp>
          <p:nvSpPr>
            <p:cNvPr name="Freeform 38" id="38"/>
            <p:cNvSpPr/>
            <p:nvPr/>
          </p:nvSpPr>
          <p:spPr>
            <a:xfrm flipH="false" flipV="false" rot="0">
              <a:off x="0" y="0"/>
              <a:ext cx="786723" cy="805048"/>
            </a:xfrm>
            <a:custGeom>
              <a:avLst/>
              <a:gdLst/>
              <a:ahLst/>
              <a:cxnLst/>
              <a:rect r="r" b="b" t="t" l="l"/>
              <a:pathLst>
                <a:path h="805048" w="786723">
                  <a:moveTo>
                    <a:pt x="786723" y="805048"/>
                  </a:moveTo>
                  <a:lnTo>
                    <a:pt x="0" y="805048"/>
                  </a:lnTo>
                  <a:lnTo>
                    <a:pt x="0" y="0"/>
                  </a:lnTo>
                  <a:lnTo>
                    <a:pt x="786723" y="0"/>
                  </a:lnTo>
                  <a:lnTo>
                    <a:pt x="786723" y="805048"/>
                  </a:lnTo>
                  <a:close/>
                  <a:moveTo>
                    <a:pt x="12700" y="792348"/>
                  </a:moveTo>
                  <a:lnTo>
                    <a:pt x="774023" y="792348"/>
                  </a:lnTo>
                  <a:lnTo>
                    <a:pt x="774023" y="12700"/>
                  </a:lnTo>
                  <a:lnTo>
                    <a:pt x="12700" y="12700"/>
                  </a:lnTo>
                  <a:lnTo>
                    <a:pt x="12700" y="792348"/>
                  </a:lnTo>
                  <a:close/>
                </a:path>
              </a:pathLst>
            </a:custGeom>
            <a:solidFill>
              <a:srgbClr val="121212"/>
            </a:solidFill>
          </p:spPr>
        </p:sp>
      </p:grpSp>
      <p:grpSp>
        <p:nvGrpSpPr>
          <p:cNvPr name="Group 39" id="39"/>
          <p:cNvGrpSpPr/>
          <p:nvPr/>
        </p:nvGrpSpPr>
        <p:grpSpPr>
          <a:xfrm rot="0">
            <a:off x="536727" y="3566806"/>
            <a:ext cx="7740973" cy="5955300"/>
            <a:chOff x="0" y="0"/>
            <a:chExt cx="3369290" cy="2592068"/>
          </a:xfrm>
        </p:grpSpPr>
        <p:sp>
          <p:nvSpPr>
            <p:cNvPr name="Freeform 40" id="40"/>
            <p:cNvSpPr/>
            <p:nvPr/>
          </p:nvSpPr>
          <p:spPr>
            <a:xfrm flipH="false" flipV="false" rot="0">
              <a:off x="48260" y="48260"/>
              <a:ext cx="3321030" cy="2543809"/>
            </a:xfrm>
            <a:custGeom>
              <a:avLst/>
              <a:gdLst/>
              <a:ahLst/>
              <a:cxnLst/>
              <a:rect r="r" b="b" t="t" l="l"/>
              <a:pathLst>
                <a:path h="2543809" w="3321030">
                  <a:moveTo>
                    <a:pt x="0" y="0"/>
                  </a:moveTo>
                  <a:lnTo>
                    <a:pt x="3321030" y="0"/>
                  </a:lnTo>
                  <a:lnTo>
                    <a:pt x="3321030" y="2543809"/>
                  </a:lnTo>
                  <a:lnTo>
                    <a:pt x="0" y="2543809"/>
                  </a:lnTo>
                  <a:close/>
                </a:path>
              </a:pathLst>
            </a:custGeom>
            <a:solidFill>
              <a:srgbClr val="121212"/>
            </a:solidFill>
          </p:spPr>
        </p:sp>
        <p:sp>
          <p:nvSpPr>
            <p:cNvPr name="Freeform 41" id="41"/>
            <p:cNvSpPr/>
            <p:nvPr/>
          </p:nvSpPr>
          <p:spPr>
            <a:xfrm flipH="false" flipV="false" rot="0">
              <a:off x="6350" y="6350"/>
              <a:ext cx="3321030" cy="2543808"/>
            </a:xfrm>
            <a:custGeom>
              <a:avLst/>
              <a:gdLst/>
              <a:ahLst/>
              <a:cxnLst/>
              <a:rect r="r" b="b" t="t" l="l"/>
              <a:pathLst>
                <a:path h="2543808" w="3321030">
                  <a:moveTo>
                    <a:pt x="0" y="0"/>
                  </a:moveTo>
                  <a:lnTo>
                    <a:pt x="3321030" y="0"/>
                  </a:lnTo>
                  <a:lnTo>
                    <a:pt x="3321030" y="2543808"/>
                  </a:lnTo>
                  <a:lnTo>
                    <a:pt x="0" y="2543808"/>
                  </a:lnTo>
                  <a:close/>
                </a:path>
              </a:pathLst>
            </a:custGeom>
            <a:solidFill>
              <a:srgbClr val="2D65B2"/>
            </a:solidFill>
          </p:spPr>
        </p:sp>
        <p:sp>
          <p:nvSpPr>
            <p:cNvPr name="Freeform 42" id="42"/>
            <p:cNvSpPr/>
            <p:nvPr/>
          </p:nvSpPr>
          <p:spPr>
            <a:xfrm flipH="false" flipV="false" rot="0">
              <a:off x="0" y="0"/>
              <a:ext cx="3333730" cy="2556508"/>
            </a:xfrm>
            <a:custGeom>
              <a:avLst/>
              <a:gdLst/>
              <a:ahLst/>
              <a:cxnLst/>
              <a:rect r="r" b="b" t="t" l="l"/>
              <a:pathLst>
                <a:path h="2556508" w="3333730">
                  <a:moveTo>
                    <a:pt x="3333730" y="2556508"/>
                  </a:moveTo>
                  <a:lnTo>
                    <a:pt x="0" y="2556508"/>
                  </a:lnTo>
                  <a:lnTo>
                    <a:pt x="0" y="0"/>
                  </a:lnTo>
                  <a:lnTo>
                    <a:pt x="3333730" y="0"/>
                  </a:lnTo>
                  <a:lnTo>
                    <a:pt x="3333730" y="2556508"/>
                  </a:lnTo>
                  <a:close/>
                  <a:moveTo>
                    <a:pt x="12700" y="2543808"/>
                  </a:moveTo>
                  <a:lnTo>
                    <a:pt x="3321030" y="2543808"/>
                  </a:lnTo>
                  <a:lnTo>
                    <a:pt x="3321030" y="12700"/>
                  </a:lnTo>
                  <a:lnTo>
                    <a:pt x="12700" y="12700"/>
                  </a:lnTo>
                  <a:lnTo>
                    <a:pt x="12700" y="2543808"/>
                  </a:lnTo>
                  <a:close/>
                </a:path>
              </a:pathLst>
            </a:custGeom>
            <a:solidFill>
              <a:srgbClr val="121212"/>
            </a:solidFill>
          </p:spPr>
        </p:sp>
      </p:grpSp>
      <p:sp>
        <p:nvSpPr>
          <p:cNvPr name="Freeform 43" id="43"/>
          <p:cNvSpPr/>
          <p:nvPr/>
        </p:nvSpPr>
        <p:spPr>
          <a:xfrm flipH="false" flipV="false" rot="0">
            <a:off x="1550811" y="3968531"/>
            <a:ext cx="5507642" cy="5347420"/>
          </a:xfrm>
          <a:custGeom>
            <a:avLst/>
            <a:gdLst/>
            <a:ahLst/>
            <a:cxnLst/>
            <a:rect r="r" b="b" t="t" l="l"/>
            <a:pathLst>
              <a:path h="5347420" w="5507642">
                <a:moveTo>
                  <a:pt x="0" y="0"/>
                </a:moveTo>
                <a:lnTo>
                  <a:pt x="5507642" y="0"/>
                </a:lnTo>
                <a:lnTo>
                  <a:pt x="5507642" y="5347420"/>
                </a:lnTo>
                <a:lnTo>
                  <a:pt x="0" y="5347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4" id="44"/>
          <p:cNvSpPr txBox="true"/>
          <p:nvPr/>
        </p:nvSpPr>
        <p:spPr>
          <a:xfrm rot="0">
            <a:off x="9232990" y="3869893"/>
            <a:ext cx="574101" cy="617854"/>
          </a:xfrm>
          <a:prstGeom prst="rect">
            <a:avLst/>
          </a:prstGeom>
        </p:spPr>
        <p:txBody>
          <a:bodyPr anchor="t" rtlCol="false" tIns="0" lIns="0" bIns="0" rIns="0">
            <a:spAutoFit/>
          </a:bodyPr>
          <a:lstStyle/>
          <a:p>
            <a:pPr algn="ctr">
              <a:lnSpc>
                <a:spcPts val="4839"/>
              </a:lnSpc>
            </a:pPr>
            <a:r>
              <a:rPr lang="en-US" sz="4399">
                <a:solidFill>
                  <a:srgbClr val="121212"/>
                </a:solidFill>
                <a:latin typeface="Genty"/>
                <a:ea typeface="Genty"/>
                <a:cs typeface="Genty"/>
                <a:sym typeface="Genty"/>
              </a:rPr>
              <a:t>1</a:t>
            </a:r>
          </a:p>
        </p:txBody>
      </p:sp>
      <p:sp>
        <p:nvSpPr>
          <p:cNvPr name="TextBox 45" id="45"/>
          <p:cNvSpPr txBox="true"/>
          <p:nvPr/>
        </p:nvSpPr>
        <p:spPr>
          <a:xfrm rot="0">
            <a:off x="9232990" y="5068835"/>
            <a:ext cx="574101" cy="617854"/>
          </a:xfrm>
          <a:prstGeom prst="rect">
            <a:avLst/>
          </a:prstGeom>
        </p:spPr>
        <p:txBody>
          <a:bodyPr anchor="t" rtlCol="false" tIns="0" lIns="0" bIns="0" rIns="0">
            <a:spAutoFit/>
          </a:bodyPr>
          <a:lstStyle/>
          <a:p>
            <a:pPr algn="ctr">
              <a:lnSpc>
                <a:spcPts val="4839"/>
              </a:lnSpc>
            </a:pPr>
            <a:r>
              <a:rPr lang="en-US" sz="4399">
                <a:solidFill>
                  <a:srgbClr val="121212"/>
                </a:solidFill>
                <a:latin typeface="Genty"/>
                <a:ea typeface="Genty"/>
                <a:cs typeface="Genty"/>
                <a:sym typeface="Genty"/>
              </a:rPr>
              <a:t>2</a:t>
            </a:r>
          </a:p>
        </p:txBody>
      </p:sp>
      <p:sp>
        <p:nvSpPr>
          <p:cNvPr name="TextBox 46" id="46"/>
          <p:cNvSpPr txBox="true"/>
          <p:nvPr/>
        </p:nvSpPr>
        <p:spPr>
          <a:xfrm rot="0">
            <a:off x="9232990" y="6357127"/>
            <a:ext cx="574101" cy="617854"/>
          </a:xfrm>
          <a:prstGeom prst="rect">
            <a:avLst/>
          </a:prstGeom>
        </p:spPr>
        <p:txBody>
          <a:bodyPr anchor="t" rtlCol="false" tIns="0" lIns="0" bIns="0" rIns="0">
            <a:spAutoFit/>
          </a:bodyPr>
          <a:lstStyle/>
          <a:p>
            <a:pPr algn="ctr">
              <a:lnSpc>
                <a:spcPts val="4839"/>
              </a:lnSpc>
            </a:pPr>
            <a:r>
              <a:rPr lang="en-US" sz="4399">
                <a:solidFill>
                  <a:srgbClr val="121212"/>
                </a:solidFill>
                <a:latin typeface="Genty"/>
                <a:ea typeface="Genty"/>
                <a:cs typeface="Genty"/>
                <a:sym typeface="Genty"/>
              </a:rPr>
              <a:t>3</a:t>
            </a:r>
          </a:p>
        </p:txBody>
      </p:sp>
      <p:sp>
        <p:nvSpPr>
          <p:cNvPr name="TextBox 47" id="47"/>
          <p:cNvSpPr txBox="true"/>
          <p:nvPr/>
        </p:nvSpPr>
        <p:spPr>
          <a:xfrm rot="0">
            <a:off x="9232990" y="7646499"/>
            <a:ext cx="574101" cy="617854"/>
          </a:xfrm>
          <a:prstGeom prst="rect">
            <a:avLst/>
          </a:prstGeom>
        </p:spPr>
        <p:txBody>
          <a:bodyPr anchor="t" rtlCol="false" tIns="0" lIns="0" bIns="0" rIns="0">
            <a:spAutoFit/>
          </a:bodyPr>
          <a:lstStyle/>
          <a:p>
            <a:pPr algn="ctr">
              <a:lnSpc>
                <a:spcPts val="4839"/>
              </a:lnSpc>
            </a:pPr>
            <a:r>
              <a:rPr lang="en-US" sz="4399">
                <a:solidFill>
                  <a:srgbClr val="121212"/>
                </a:solidFill>
                <a:latin typeface="Genty"/>
                <a:ea typeface="Genty"/>
                <a:cs typeface="Genty"/>
                <a:sym typeface="Genty"/>
              </a:rPr>
              <a:t>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sp>
        <p:nvSpPr>
          <p:cNvPr name="Freeform 2" id="2"/>
          <p:cNvSpPr/>
          <p:nvPr/>
        </p:nvSpPr>
        <p:spPr>
          <a:xfrm flipH="false" flipV="false" rot="0">
            <a:off x="6555608" y="9750599"/>
            <a:ext cx="1690867" cy="885399"/>
          </a:xfrm>
          <a:custGeom>
            <a:avLst/>
            <a:gdLst/>
            <a:ahLst/>
            <a:cxnLst/>
            <a:rect r="r" b="b" t="t" l="l"/>
            <a:pathLst>
              <a:path h="885399" w="1690867">
                <a:moveTo>
                  <a:pt x="0" y="0"/>
                </a:moveTo>
                <a:lnTo>
                  <a:pt x="1690867" y="0"/>
                </a:lnTo>
                <a:lnTo>
                  <a:pt x="1690867" y="885400"/>
                </a:lnTo>
                <a:lnTo>
                  <a:pt x="0" y="885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5329">
            <a:off x="463627" y="7409375"/>
            <a:ext cx="1636196" cy="547382"/>
          </a:xfrm>
          <a:custGeom>
            <a:avLst/>
            <a:gdLst/>
            <a:ahLst/>
            <a:cxnLst/>
            <a:rect r="r" b="b" t="t" l="l"/>
            <a:pathLst>
              <a:path h="547382" w="1636196">
                <a:moveTo>
                  <a:pt x="0" y="0"/>
                </a:moveTo>
                <a:lnTo>
                  <a:pt x="1636196" y="0"/>
                </a:lnTo>
                <a:lnTo>
                  <a:pt x="1636196" y="547382"/>
                </a:lnTo>
                <a:lnTo>
                  <a:pt x="0" y="547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3279">
            <a:off x="16578851" y="8039490"/>
            <a:ext cx="556957" cy="591364"/>
          </a:xfrm>
          <a:custGeom>
            <a:avLst/>
            <a:gdLst/>
            <a:ahLst/>
            <a:cxnLst/>
            <a:rect r="r" b="b" t="t" l="l"/>
            <a:pathLst>
              <a:path h="591364" w="556957">
                <a:moveTo>
                  <a:pt x="0" y="0"/>
                </a:moveTo>
                <a:lnTo>
                  <a:pt x="556957" y="0"/>
                </a:lnTo>
                <a:lnTo>
                  <a:pt x="556957" y="591365"/>
                </a:lnTo>
                <a:lnTo>
                  <a:pt x="0" y="591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98799">
            <a:off x="1720572" y="5095209"/>
            <a:ext cx="556957" cy="591364"/>
          </a:xfrm>
          <a:custGeom>
            <a:avLst/>
            <a:gdLst/>
            <a:ahLst/>
            <a:cxnLst/>
            <a:rect r="r" b="b" t="t" l="l"/>
            <a:pathLst>
              <a:path h="591364" w="556957">
                <a:moveTo>
                  <a:pt x="0" y="0"/>
                </a:moveTo>
                <a:lnTo>
                  <a:pt x="556957" y="0"/>
                </a:lnTo>
                <a:lnTo>
                  <a:pt x="556957" y="591364"/>
                </a:lnTo>
                <a:lnTo>
                  <a:pt x="0" y="591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28700" y="1052841"/>
            <a:ext cx="16230600" cy="1421367"/>
            <a:chOff x="0" y="0"/>
            <a:chExt cx="21640800" cy="1895157"/>
          </a:xfrm>
        </p:grpSpPr>
        <p:grpSp>
          <p:nvGrpSpPr>
            <p:cNvPr name="Group 7" id="7"/>
            <p:cNvGrpSpPr/>
            <p:nvPr/>
          </p:nvGrpSpPr>
          <p:grpSpPr>
            <a:xfrm rot="0">
              <a:off x="0" y="0"/>
              <a:ext cx="21640800" cy="1895157"/>
              <a:chOff x="0" y="0"/>
              <a:chExt cx="7064435" cy="618656"/>
            </a:xfrm>
          </p:grpSpPr>
          <p:sp>
            <p:nvSpPr>
              <p:cNvPr name="Freeform 8" id="8"/>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9" id="9"/>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10" id="10"/>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1" id="11"/>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Mô hình</a:t>
              </a:r>
            </a:p>
          </p:txBody>
        </p:sp>
      </p:grpSp>
      <p:sp>
        <p:nvSpPr>
          <p:cNvPr name="Freeform 12" id="12"/>
          <p:cNvSpPr/>
          <p:nvPr/>
        </p:nvSpPr>
        <p:spPr>
          <a:xfrm flipH="false" flipV="false" rot="310449">
            <a:off x="15994395" y="5582314"/>
            <a:ext cx="1369103" cy="458027"/>
          </a:xfrm>
          <a:custGeom>
            <a:avLst/>
            <a:gdLst/>
            <a:ahLst/>
            <a:cxnLst/>
            <a:rect r="r" b="b" t="t" l="l"/>
            <a:pathLst>
              <a:path h="458027" w="1369103">
                <a:moveTo>
                  <a:pt x="0" y="0"/>
                </a:moveTo>
                <a:lnTo>
                  <a:pt x="1369103" y="0"/>
                </a:lnTo>
                <a:lnTo>
                  <a:pt x="1369103" y="458027"/>
                </a:lnTo>
                <a:lnTo>
                  <a:pt x="0" y="458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8966676" y="1566249"/>
            <a:ext cx="8631297" cy="8791136"/>
          </a:xfrm>
          <a:custGeom>
            <a:avLst/>
            <a:gdLst/>
            <a:ahLst/>
            <a:cxnLst/>
            <a:rect r="r" b="b" t="t" l="l"/>
            <a:pathLst>
              <a:path h="8791136" w="8631297">
                <a:moveTo>
                  <a:pt x="0" y="0"/>
                </a:moveTo>
                <a:lnTo>
                  <a:pt x="8631297" y="0"/>
                </a:lnTo>
                <a:lnTo>
                  <a:pt x="8631297" y="8791136"/>
                </a:lnTo>
                <a:lnTo>
                  <a:pt x="0" y="87911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9575010" y="3282594"/>
            <a:ext cx="6401521" cy="5920105"/>
          </a:xfrm>
          <a:prstGeom prst="rect">
            <a:avLst/>
          </a:prstGeom>
        </p:spPr>
        <p:txBody>
          <a:bodyPr anchor="t" rtlCol="false" tIns="0" lIns="0" bIns="0" rIns="0">
            <a:spAutoFit/>
          </a:bodyPr>
          <a:lstStyle/>
          <a:p>
            <a:pPr algn="l">
              <a:lnSpc>
                <a:spcPts val="3919"/>
              </a:lnSpc>
              <a:spcBef>
                <a:spcPct val="0"/>
              </a:spcBef>
            </a:pPr>
            <a:r>
              <a:rPr lang="en-US" b="true" sz="2799">
                <a:solidFill>
                  <a:srgbClr val="121212"/>
                </a:solidFill>
                <a:latin typeface="Faustina Bold"/>
                <a:ea typeface="Faustina Bold"/>
                <a:cs typeface="Faustina Bold"/>
                <a:sym typeface="Faustina Bold"/>
              </a:rPr>
              <a:t>Các thành phần dữ liệu chính bao gồm:</a:t>
            </a:r>
          </a:p>
          <a:p>
            <a:pPr algn="l" marL="604519" indent="-302260" lvl="1">
              <a:lnSpc>
                <a:spcPts val="3919"/>
              </a:lnSpc>
              <a:buFont typeface="Arial"/>
              <a:buChar char="•"/>
            </a:pPr>
            <a:r>
              <a:rPr lang="en-US" b="true" sz="2799">
                <a:solidFill>
                  <a:srgbClr val="121212"/>
                </a:solidFill>
                <a:latin typeface="Faustina Bold"/>
                <a:ea typeface="Faustina Bold"/>
                <a:cs typeface="Faustina Bold"/>
                <a:sym typeface="Faustina Bold"/>
              </a:rPr>
              <a:t>UserID:</a:t>
            </a:r>
            <a:r>
              <a:rPr lang="en-US" sz="2799">
                <a:solidFill>
                  <a:srgbClr val="121212"/>
                </a:solidFill>
                <a:latin typeface="Faustina"/>
                <a:ea typeface="Faustina"/>
                <a:cs typeface="Faustina"/>
                <a:sym typeface="Faustina"/>
              </a:rPr>
              <a:t> Mã định danh người dùng (được ẩn danh nhằm bảo mật thông tin)</a:t>
            </a:r>
          </a:p>
          <a:p>
            <a:pPr algn="l" marL="604519" indent="-302260" lvl="1">
              <a:lnSpc>
                <a:spcPts val="3919"/>
              </a:lnSpc>
              <a:buFont typeface="Arial"/>
              <a:buChar char="•"/>
            </a:pPr>
            <a:r>
              <a:rPr lang="en-US" b="true" sz="2799">
                <a:solidFill>
                  <a:srgbClr val="121212"/>
                </a:solidFill>
                <a:latin typeface="Faustina Bold"/>
                <a:ea typeface="Faustina Bold"/>
                <a:cs typeface="Faustina Bold"/>
                <a:sym typeface="Faustina Bold"/>
              </a:rPr>
              <a:t>MovieID:</a:t>
            </a:r>
            <a:r>
              <a:rPr lang="en-US" sz="2799">
                <a:solidFill>
                  <a:srgbClr val="121212"/>
                </a:solidFill>
                <a:latin typeface="Faustina"/>
                <a:ea typeface="Faustina"/>
                <a:cs typeface="Faustina"/>
                <a:sym typeface="Faustina"/>
              </a:rPr>
              <a:t> Mã định danh phim</a:t>
            </a:r>
          </a:p>
          <a:p>
            <a:pPr algn="l" marL="604519" indent="-302260" lvl="1">
              <a:lnSpc>
                <a:spcPts val="3919"/>
              </a:lnSpc>
              <a:buFont typeface="Arial"/>
              <a:buChar char="•"/>
            </a:pPr>
            <a:r>
              <a:rPr lang="en-US" b="true" sz="2799">
                <a:solidFill>
                  <a:srgbClr val="121212"/>
                </a:solidFill>
                <a:latin typeface="Faustina Bold"/>
                <a:ea typeface="Faustina Bold"/>
                <a:cs typeface="Faustina Bold"/>
                <a:sym typeface="Faustina Bold"/>
              </a:rPr>
              <a:t>Rating:</a:t>
            </a:r>
            <a:r>
              <a:rPr lang="en-US" sz="2799">
                <a:solidFill>
                  <a:srgbClr val="121212"/>
                </a:solidFill>
                <a:latin typeface="Faustina"/>
                <a:ea typeface="Faustina"/>
                <a:cs typeface="Faustina"/>
                <a:sym typeface="Faustina"/>
              </a:rPr>
              <a:t> Điểm đánh giá theo thang từ 0.5 đến 5.0 với bước nhảy 0.5</a:t>
            </a:r>
          </a:p>
          <a:p>
            <a:pPr algn="l" marL="604519" indent="-302260" lvl="1">
              <a:lnSpc>
                <a:spcPts val="3919"/>
              </a:lnSpc>
              <a:buFont typeface="Arial"/>
              <a:buChar char="•"/>
            </a:pPr>
            <a:r>
              <a:rPr lang="en-US" b="true" sz="2799">
                <a:solidFill>
                  <a:srgbClr val="121212"/>
                </a:solidFill>
                <a:latin typeface="Faustina Bold"/>
                <a:ea typeface="Faustina Bold"/>
                <a:cs typeface="Faustina Bold"/>
                <a:sym typeface="Faustina Bold"/>
              </a:rPr>
              <a:t>Timestamp:</a:t>
            </a:r>
            <a:r>
              <a:rPr lang="en-US" sz="2799">
                <a:solidFill>
                  <a:srgbClr val="121212"/>
                </a:solidFill>
                <a:latin typeface="Faustina"/>
                <a:ea typeface="Faustina"/>
                <a:cs typeface="Faustina"/>
                <a:sym typeface="Faustina"/>
              </a:rPr>
              <a:t> Thời gian đánh giá (Unix time)</a:t>
            </a:r>
          </a:p>
          <a:p>
            <a:pPr algn="l" marL="604519" indent="-302260" lvl="1">
              <a:lnSpc>
                <a:spcPts val="3919"/>
              </a:lnSpc>
              <a:buFont typeface="Arial"/>
              <a:buChar char="•"/>
            </a:pPr>
            <a:r>
              <a:rPr lang="en-US" b="true" sz="2799">
                <a:solidFill>
                  <a:srgbClr val="121212"/>
                </a:solidFill>
                <a:latin typeface="Faustina Bold"/>
                <a:ea typeface="Faustina Bold"/>
                <a:cs typeface="Faustina Bold"/>
                <a:sym typeface="Faustina Bold"/>
              </a:rPr>
              <a:t>Genres:</a:t>
            </a:r>
            <a:r>
              <a:rPr lang="en-US" sz="2799">
                <a:solidFill>
                  <a:srgbClr val="121212"/>
                </a:solidFill>
                <a:latin typeface="Faustina"/>
                <a:ea typeface="Faustina"/>
                <a:cs typeface="Faustina"/>
                <a:sym typeface="Faustina"/>
              </a:rPr>
              <a:t> Danh sách thể loại phim (ví dụ: Drama|Comedy|Romance)</a:t>
            </a:r>
          </a:p>
          <a:p>
            <a:pPr algn="l">
              <a:lnSpc>
                <a:spcPts val="3919"/>
              </a:lnSpc>
              <a:spcBef>
                <a:spcPct val="0"/>
              </a:spcBef>
            </a:pPr>
          </a:p>
        </p:txBody>
      </p:sp>
      <p:grpSp>
        <p:nvGrpSpPr>
          <p:cNvPr name="Group 15" id="15"/>
          <p:cNvGrpSpPr/>
          <p:nvPr/>
        </p:nvGrpSpPr>
        <p:grpSpPr>
          <a:xfrm rot="0">
            <a:off x="1321177" y="3881284"/>
            <a:ext cx="5234432" cy="1077315"/>
            <a:chOff x="0" y="0"/>
            <a:chExt cx="4208670" cy="866200"/>
          </a:xfrm>
        </p:grpSpPr>
        <p:sp>
          <p:nvSpPr>
            <p:cNvPr name="Freeform 16" id="16"/>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EC89"/>
            </a:solidFill>
            <a:ln w="11430" cap="sq">
              <a:solidFill>
                <a:srgbClr val="121212"/>
              </a:solidFill>
              <a:prstDash val="solid"/>
              <a:miter/>
            </a:ln>
          </p:spPr>
        </p:sp>
        <p:sp>
          <p:nvSpPr>
            <p:cNvPr name="TextBox 17" id="17"/>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Nguồn dữ liệu</a:t>
              </a:r>
            </a:p>
          </p:txBody>
        </p:sp>
      </p:grpSp>
      <p:grpSp>
        <p:nvGrpSpPr>
          <p:cNvPr name="Group 18" id="18"/>
          <p:cNvGrpSpPr/>
          <p:nvPr/>
        </p:nvGrpSpPr>
        <p:grpSpPr>
          <a:xfrm rot="0">
            <a:off x="1321177" y="5822961"/>
            <a:ext cx="5234432" cy="1077315"/>
            <a:chOff x="0" y="0"/>
            <a:chExt cx="4208670" cy="866200"/>
          </a:xfrm>
        </p:grpSpPr>
        <p:sp>
          <p:nvSpPr>
            <p:cNvPr name="Freeform 19" id="19"/>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C6DA"/>
            </a:solidFill>
            <a:ln w="11430" cap="sq">
              <a:solidFill>
                <a:srgbClr val="121212"/>
              </a:solidFill>
              <a:prstDash val="solid"/>
              <a:miter/>
            </a:ln>
          </p:spPr>
        </p:sp>
        <p:sp>
          <p:nvSpPr>
            <p:cNvPr name="TextBox 20" id="20"/>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Chi tiết dữ liệu</a:t>
              </a:r>
            </a:p>
          </p:txBody>
        </p:sp>
      </p:grpSp>
      <p:grpSp>
        <p:nvGrpSpPr>
          <p:cNvPr name="Group 21" id="21"/>
          <p:cNvGrpSpPr/>
          <p:nvPr/>
        </p:nvGrpSpPr>
        <p:grpSpPr>
          <a:xfrm rot="0">
            <a:off x="1321177" y="7864361"/>
            <a:ext cx="5234432" cy="1077315"/>
            <a:chOff x="0" y="0"/>
            <a:chExt cx="4208670" cy="866200"/>
          </a:xfrm>
        </p:grpSpPr>
        <p:sp>
          <p:nvSpPr>
            <p:cNvPr name="Freeform 22" id="22"/>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97C1FA"/>
            </a:solidFill>
            <a:ln w="11430" cap="sq">
              <a:solidFill>
                <a:srgbClr val="121212"/>
              </a:solidFill>
              <a:prstDash val="solid"/>
              <a:miter/>
            </a:ln>
          </p:spPr>
        </p:sp>
        <p:sp>
          <p:nvSpPr>
            <p:cNvPr name="TextBox 23" id="23"/>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Tiền xử lý</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sp>
        <p:nvSpPr>
          <p:cNvPr name="Freeform 2" id="2"/>
          <p:cNvSpPr/>
          <p:nvPr/>
        </p:nvSpPr>
        <p:spPr>
          <a:xfrm flipH="false" flipV="false" rot="0">
            <a:off x="6555608" y="9750599"/>
            <a:ext cx="1690867" cy="885399"/>
          </a:xfrm>
          <a:custGeom>
            <a:avLst/>
            <a:gdLst/>
            <a:ahLst/>
            <a:cxnLst/>
            <a:rect r="r" b="b" t="t" l="l"/>
            <a:pathLst>
              <a:path h="885399" w="1690867">
                <a:moveTo>
                  <a:pt x="0" y="0"/>
                </a:moveTo>
                <a:lnTo>
                  <a:pt x="1690867" y="0"/>
                </a:lnTo>
                <a:lnTo>
                  <a:pt x="1690867" y="885400"/>
                </a:lnTo>
                <a:lnTo>
                  <a:pt x="0" y="885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5329">
            <a:off x="463627" y="7409375"/>
            <a:ext cx="1636196" cy="547382"/>
          </a:xfrm>
          <a:custGeom>
            <a:avLst/>
            <a:gdLst/>
            <a:ahLst/>
            <a:cxnLst/>
            <a:rect r="r" b="b" t="t" l="l"/>
            <a:pathLst>
              <a:path h="547382" w="1636196">
                <a:moveTo>
                  <a:pt x="0" y="0"/>
                </a:moveTo>
                <a:lnTo>
                  <a:pt x="1636196" y="0"/>
                </a:lnTo>
                <a:lnTo>
                  <a:pt x="1636196" y="547382"/>
                </a:lnTo>
                <a:lnTo>
                  <a:pt x="0" y="547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3279">
            <a:off x="16578851" y="8039490"/>
            <a:ext cx="556957" cy="591364"/>
          </a:xfrm>
          <a:custGeom>
            <a:avLst/>
            <a:gdLst/>
            <a:ahLst/>
            <a:cxnLst/>
            <a:rect r="r" b="b" t="t" l="l"/>
            <a:pathLst>
              <a:path h="591364" w="556957">
                <a:moveTo>
                  <a:pt x="0" y="0"/>
                </a:moveTo>
                <a:lnTo>
                  <a:pt x="556957" y="0"/>
                </a:lnTo>
                <a:lnTo>
                  <a:pt x="556957" y="591365"/>
                </a:lnTo>
                <a:lnTo>
                  <a:pt x="0" y="591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98799">
            <a:off x="1720572" y="5095209"/>
            <a:ext cx="556957" cy="591364"/>
          </a:xfrm>
          <a:custGeom>
            <a:avLst/>
            <a:gdLst/>
            <a:ahLst/>
            <a:cxnLst/>
            <a:rect r="r" b="b" t="t" l="l"/>
            <a:pathLst>
              <a:path h="591364" w="556957">
                <a:moveTo>
                  <a:pt x="0" y="0"/>
                </a:moveTo>
                <a:lnTo>
                  <a:pt x="556957" y="0"/>
                </a:lnTo>
                <a:lnTo>
                  <a:pt x="556957" y="591364"/>
                </a:lnTo>
                <a:lnTo>
                  <a:pt x="0" y="591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28700" y="1052841"/>
            <a:ext cx="16230600" cy="1421367"/>
            <a:chOff x="0" y="0"/>
            <a:chExt cx="21640800" cy="1895157"/>
          </a:xfrm>
        </p:grpSpPr>
        <p:grpSp>
          <p:nvGrpSpPr>
            <p:cNvPr name="Group 7" id="7"/>
            <p:cNvGrpSpPr/>
            <p:nvPr/>
          </p:nvGrpSpPr>
          <p:grpSpPr>
            <a:xfrm rot="0">
              <a:off x="0" y="0"/>
              <a:ext cx="21640800" cy="1895157"/>
              <a:chOff x="0" y="0"/>
              <a:chExt cx="7064435" cy="618656"/>
            </a:xfrm>
          </p:grpSpPr>
          <p:sp>
            <p:nvSpPr>
              <p:cNvPr name="Freeform 8" id="8"/>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9" id="9"/>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10" id="10"/>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1" id="11"/>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Mô hình</a:t>
              </a:r>
            </a:p>
          </p:txBody>
        </p:sp>
      </p:grpSp>
      <p:sp>
        <p:nvSpPr>
          <p:cNvPr name="Freeform 12" id="12"/>
          <p:cNvSpPr/>
          <p:nvPr/>
        </p:nvSpPr>
        <p:spPr>
          <a:xfrm flipH="false" flipV="false" rot="310449">
            <a:off x="15994395" y="5582314"/>
            <a:ext cx="1369103" cy="458027"/>
          </a:xfrm>
          <a:custGeom>
            <a:avLst/>
            <a:gdLst/>
            <a:ahLst/>
            <a:cxnLst/>
            <a:rect r="r" b="b" t="t" l="l"/>
            <a:pathLst>
              <a:path h="458027" w="1369103">
                <a:moveTo>
                  <a:pt x="0" y="0"/>
                </a:moveTo>
                <a:lnTo>
                  <a:pt x="1369103" y="0"/>
                </a:lnTo>
                <a:lnTo>
                  <a:pt x="1369103" y="458027"/>
                </a:lnTo>
                <a:lnTo>
                  <a:pt x="0" y="458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8246475" y="2745525"/>
            <a:ext cx="9766987" cy="5974117"/>
          </a:xfrm>
          <a:custGeom>
            <a:avLst/>
            <a:gdLst/>
            <a:ahLst/>
            <a:cxnLst/>
            <a:rect r="r" b="b" t="t" l="l"/>
            <a:pathLst>
              <a:path h="5974117" w="9766987">
                <a:moveTo>
                  <a:pt x="0" y="0"/>
                </a:moveTo>
                <a:lnTo>
                  <a:pt x="9766987" y="0"/>
                </a:lnTo>
                <a:lnTo>
                  <a:pt x="9766987" y="5974117"/>
                </a:lnTo>
                <a:lnTo>
                  <a:pt x="0" y="5974117"/>
                </a:lnTo>
                <a:lnTo>
                  <a:pt x="0" y="0"/>
                </a:lnTo>
                <a:close/>
              </a:path>
            </a:pathLst>
          </a:custGeom>
          <a:blipFill>
            <a:blip r:embed="rId8"/>
            <a:stretch>
              <a:fillRect l="0" t="0" r="0" b="0"/>
            </a:stretch>
          </a:blipFill>
        </p:spPr>
      </p:sp>
      <p:sp>
        <p:nvSpPr>
          <p:cNvPr name="Freeform 14" id="14"/>
          <p:cNvSpPr/>
          <p:nvPr/>
        </p:nvSpPr>
        <p:spPr>
          <a:xfrm flipH="false" flipV="false" rot="0">
            <a:off x="6718165" y="9067887"/>
            <a:ext cx="5432616" cy="1125412"/>
          </a:xfrm>
          <a:custGeom>
            <a:avLst/>
            <a:gdLst/>
            <a:ahLst/>
            <a:cxnLst/>
            <a:rect r="r" b="b" t="t" l="l"/>
            <a:pathLst>
              <a:path h="1125412" w="5432616">
                <a:moveTo>
                  <a:pt x="0" y="0"/>
                </a:moveTo>
                <a:lnTo>
                  <a:pt x="5432616" y="0"/>
                </a:lnTo>
                <a:lnTo>
                  <a:pt x="5432616" y="1125412"/>
                </a:lnTo>
                <a:lnTo>
                  <a:pt x="0" y="11254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2765977" y="9067887"/>
            <a:ext cx="5432616" cy="1125412"/>
          </a:xfrm>
          <a:custGeom>
            <a:avLst/>
            <a:gdLst/>
            <a:ahLst/>
            <a:cxnLst/>
            <a:rect r="r" b="b" t="t" l="l"/>
            <a:pathLst>
              <a:path h="1125412" w="5432616">
                <a:moveTo>
                  <a:pt x="0" y="0"/>
                </a:moveTo>
                <a:lnTo>
                  <a:pt x="5432616" y="0"/>
                </a:lnTo>
                <a:lnTo>
                  <a:pt x="5432616" y="1125412"/>
                </a:lnTo>
                <a:lnTo>
                  <a:pt x="0" y="11254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6509588" y="9245448"/>
            <a:ext cx="682877" cy="645629"/>
          </a:xfrm>
          <a:custGeom>
            <a:avLst/>
            <a:gdLst/>
            <a:ahLst/>
            <a:cxnLst/>
            <a:rect r="r" b="b" t="t" l="l"/>
            <a:pathLst>
              <a:path h="645629" w="682877">
                <a:moveTo>
                  <a:pt x="0" y="0"/>
                </a:moveTo>
                <a:lnTo>
                  <a:pt x="682877" y="0"/>
                </a:lnTo>
                <a:lnTo>
                  <a:pt x="682877" y="645629"/>
                </a:lnTo>
                <a:lnTo>
                  <a:pt x="0" y="6456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7070342" y="9279808"/>
            <a:ext cx="4728262" cy="481330"/>
          </a:xfrm>
          <a:prstGeom prst="rect">
            <a:avLst/>
          </a:prstGeom>
        </p:spPr>
        <p:txBody>
          <a:bodyPr anchor="t" rtlCol="false" tIns="0" lIns="0" bIns="0" rIns="0">
            <a:spAutoFit/>
          </a:bodyPr>
          <a:lstStyle/>
          <a:p>
            <a:pPr algn="ctr">
              <a:lnSpc>
                <a:spcPts val="3919"/>
              </a:lnSpc>
              <a:spcBef>
                <a:spcPct val="0"/>
              </a:spcBef>
            </a:pPr>
            <a:r>
              <a:rPr lang="en-US" sz="2799">
                <a:solidFill>
                  <a:srgbClr val="121212"/>
                </a:solidFill>
                <a:latin typeface="Paytone One"/>
                <a:ea typeface="Paytone One"/>
                <a:cs typeface="Paytone One"/>
                <a:sym typeface="Paytone One"/>
              </a:rPr>
              <a:t>H</a:t>
            </a:r>
            <a:r>
              <a:rPr lang="en-US" sz="2799">
                <a:solidFill>
                  <a:srgbClr val="121212"/>
                </a:solidFill>
                <a:latin typeface="Paytone One"/>
                <a:ea typeface="Paytone One"/>
                <a:cs typeface="Paytone One"/>
                <a:sym typeface="Paytone One"/>
              </a:rPr>
              <a:t>iện tượng bias cá nhân</a:t>
            </a:r>
          </a:p>
        </p:txBody>
      </p:sp>
      <p:sp>
        <p:nvSpPr>
          <p:cNvPr name="TextBox 18" id="18"/>
          <p:cNvSpPr txBox="true"/>
          <p:nvPr/>
        </p:nvSpPr>
        <p:spPr>
          <a:xfrm rot="0">
            <a:off x="13379094" y="9269269"/>
            <a:ext cx="4206382" cy="481330"/>
          </a:xfrm>
          <a:prstGeom prst="rect">
            <a:avLst/>
          </a:prstGeom>
        </p:spPr>
        <p:txBody>
          <a:bodyPr anchor="t" rtlCol="false" tIns="0" lIns="0" bIns="0" rIns="0">
            <a:spAutoFit/>
          </a:bodyPr>
          <a:lstStyle/>
          <a:p>
            <a:pPr algn="ctr">
              <a:lnSpc>
                <a:spcPts val="3919"/>
              </a:lnSpc>
              <a:spcBef>
                <a:spcPct val="0"/>
              </a:spcBef>
            </a:pPr>
            <a:r>
              <a:rPr lang="en-US" sz="2799">
                <a:solidFill>
                  <a:srgbClr val="121212"/>
                </a:solidFill>
                <a:latin typeface="Paytone One"/>
                <a:ea typeface="Paytone One"/>
                <a:cs typeface="Paytone One"/>
                <a:sym typeface="Paytone One"/>
              </a:rPr>
              <a:t>Chuẩn hóa Z-Score </a:t>
            </a:r>
          </a:p>
        </p:txBody>
      </p:sp>
      <p:grpSp>
        <p:nvGrpSpPr>
          <p:cNvPr name="Group 19" id="19"/>
          <p:cNvGrpSpPr/>
          <p:nvPr/>
        </p:nvGrpSpPr>
        <p:grpSpPr>
          <a:xfrm rot="0">
            <a:off x="1321177" y="3881284"/>
            <a:ext cx="5234432" cy="1077315"/>
            <a:chOff x="0" y="0"/>
            <a:chExt cx="4208670" cy="866200"/>
          </a:xfrm>
        </p:grpSpPr>
        <p:sp>
          <p:nvSpPr>
            <p:cNvPr name="Freeform 20" id="20"/>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EC89"/>
            </a:solidFill>
            <a:ln w="11430" cap="sq">
              <a:solidFill>
                <a:srgbClr val="121212"/>
              </a:solidFill>
              <a:prstDash val="solid"/>
              <a:miter/>
            </a:ln>
          </p:spPr>
        </p:sp>
        <p:sp>
          <p:nvSpPr>
            <p:cNvPr name="TextBox 21" id="21"/>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Nguồn dữ liệu</a:t>
              </a:r>
            </a:p>
          </p:txBody>
        </p:sp>
      </p:grpSp>
      <p:grpSp>
        <p:nvGrpSpPr>
          <p:cNvPr name="Group 22" id="22"/>
          <p:cNvGrpSpPr/>
          <p:nvPr/>
        </p:nvGrpSpPr>
        <p:grpSpPr>
          <a:xfrm rot="0">
            <a:off x="1321177" y="5822961"/>
            <a:ext cx="5234432" cy="1077315"/>
            <a:chOff x="0" y="0"/>
            <a:chExt cx="4208670" cy="866200"/>
          </a:xfrm>
        </p:grpSpPr>
        <p:sp>
          <p:nvSpPr>
            <p:cNvPr name="Freeform 23" id="23"/>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C6DA"/>
            </a:solidFill>
            <a:ln w="11430" cap="sq">
              <a:solidFill>
                <a:srgbClr val="121212"/>
              </a:solidFill>
              <a:prstDash val="solid"/>
              <a:miter/>
            </a:ln>
          </p:spPr>
        </p:sp>
        <p:sp>
          <p:nvSpPr>
            <p:cNvPr name="TextBox 24" id="24"/>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Chi tiết dữ liệu</a:t>
              </a:r>
            </a:p>
          </p:txBody>
        </p:sp>
      </p:grpSp>
      <p:grpSp>
        <p:nvGrpSpPr>
          <p:cNvPr name="Group 25" id="25"/>
          <p:cNvGrpSpPr/>
          <p:nvPr/>
        </p:nvGrpSpPr>
        <p:grpSpPr>
          <a:xfrm rot="0">
            <a:off x="1321177" y="7864361"/>
            <a:ext cx="5234432" cy="1077315"/>
            <a:chOff x="0" y="0"/>
            <a:chExt cx="4208670" cy="866200"/>
          </a:xfrm>
        </p:grpSpPr>
        <p:sp>
          <p:nvSpPr>
            <p:cNvPr name="Freeform 26" id="26"/>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97C1FA"/>
            </a:solidFill>
            <a:ln w="11430" cap="sq">
              <a:solidFill>
                <a:srgbClr val="121212"/>
              </a:solidFill>
              <a:prstDash val="solid"/>
              <a:miter/>
            </a:ln>
          </p:spPr>
        </p:sp>
        <p:sp>
          <p:nvSpPr>
            <p:cNvPr name="TextBox 27" id="27"/>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Tiền xử lý</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sp>
        <p:nvSpPr>
          <p:cNvPr name="Freeform 2" id="2"/>
          <p:cNvSpPr/>
          <p:nvPr/>
        </p:nvSpPr>
        <p:spPr>
          <a:xfrm flipH="false" flipV="false" rot="0">
            <a:off x="6555608" y="9750599"/>
            <a:ext cx="1690867" cy="885399"/>
          </a:xfrm>
          <a:custGeom>
            <a:avLst/>
            <a:gdLst/>
            <a:ahLst/>
            <a:cxnLst/>
            <a:rect r="r" b="b" t="t" l="l"/>
            <a:pathLst>
              <a:path h="885399" w="1690867">
                <a:moveTo>
                  <a:pt x="0" y="0"/>
                </a:moveTo>
                <a:lnTo>
                  <a:pt x="1690867" y="0"/>
                </a:lnTo>
                <a:lnTo>
                  <a:pt x="1690867" y="885400"/>
                </a:lnTo>
                <a:lnTo>
                  <a:pt x="0" y="885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5329">
            <a:off x="463627" y="7409375"/>
            <a:ext cx="1636196" cy="547382"/>
          </a:xfrm>
          <a:custGeom>
            <a:avLst/>
            <a:gdLst/>
            <a:ahLst/>
            <a:cxnLst/>
            <a:rect r="r" b="b" t="t" l="l"/>
            <a:pathLst>
              <a:path h="547382" w="1636196">
                <a:moveTo>
                  <a:pt x="0" y="0"/>
                </a:moveTo>
                <a:lnTo>
                  <a:pt x="1636196" y="0"/>
                </a:lnTo>
                <a:lnTo>
                  <a:pt x="1636196" y="547382"/>
                </a:lnTo>
                <a:lnTo>
                  <a:pt x="0" y="547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3279">
            <a:off x="16578851" y="8039490"/>
            <a:ext cx="556957" cy="591364"/>
          </a:xfrm>
          <a:custGeom>
            <a:avLst/>
            <a:gdLst/>
            <a:ahLst/>
            <a:cxnLst/>
            <a:rect r="r" b="b" t="t" l="l"/>
            <a:pathLst>
              <a:path h="591364" w="556957">
                <a:moveTo>
                  <a:pt x="0" y="0"/>
                </a:moveTo>
                <a:lnTo>
                  <a:pt x="556957" y="0"/>
                </a:lnTo>
                <a:lnTo>
                  <a:pt x="556957" y="591365"/>
                </a:lnTo>
                <a:lnTo>
                  <a:pt x="0" y="591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98799">
            <a:off x="1720572" y="5095209"/>
            <a:ext cx="556957" cy="591364"/>
          </a:xfrm>
          <a:custGeom>
            <a:avLst/>
            <a:gdLst/>
            <a:ahLst/>
            <a:cxnLst/>
            <a:rect r="r" b="b" t="t" l="l"/>
            <a:pathLst>
              <a:path h="591364" w="556957">
                <a:moveTo>
                  <a:pt x="0" y="0"/>
                </a:moveTo>
                <a:lnTo>
                  <a:pt x="556957" y="0"/>
                </a:lnTo>
                <a:lnTo>
                  <a:pt x="556957" y="591364"/>
                </a:lnTo>
                <a:lnTo>
                  <a:pt x="0" y="591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28700" y="1052841"/>
            <a:ext cx="16230600" cy="1421367"/>
            <a:chOff x="0" y="0"/>
            <a:chExt cx="21640800" cy="1895157"/>
          </a:xfrm>
        </p:grpSpPr>
        <p:grpSp>
          <p:nvGrpSpPr>
            <p:cNvPr name="Group 7" id="7"/>
            <p:cNvGrpSpPr/>
            <p:nvPr/>
          </p:nvGrpSpPr>
          <p:grpSpPr>
            <a:xfrm rot="0">
              <a:off x="0" y="0"/>
              <a:ext cx="21640800" cy="1895157"/>
              <a:chOff x="0" y="0"/>
              <a:chExt cx="7064435" cy="618656"/>
            </a:xfrm>
          </p:grpSpPr>
          <p:sp>
            <p:nvSpPr>
              <p:cNvPr name="Freeform 8" id="8"/>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9" id="9"/>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10" id="10"/>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1" id="11"/>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Mô hình</a:t>
              </a:r>
            </a:p>
          </p:txBody>
        </p:sp>
      </p:grpSp>
      <p:sp>
        <p:nvSpPr>
          <p:cNvPr name="Freeform 12" id="12"/>
          <p:cNvSpPr/>
          <p:nvPr/>
        </p:nvSpPr>
        <p:spPr>
          <a:xfrm flipH="false" flipV="false" rot="310449">
            <a:off x="15994395" y="5582314"/>
            <a:ext cx="1369103" cy="458027"/>
          </a:xfrm>
          <a:custGeom>
            <a:avLst/>
            <a:gdLst/>
            <a:ahLst/>
            <a:cxnLst/>
            <a:rect r="r" b="b" t="t" l="l"/>
            <a:pathLst>
              <a:path h="458027" w="1369103">
                <a:moveTo>
                  <a:pt x="0" y="0"/>
                </a:moveTo>
                <a:lnTo>
                  <a:pt x="1369103" y="0"/>
                </a:lnTo>
                <a:lnTo>
                  <a:pt x="1369103" y="458027"/>
                </a:lnTo>
                <a:lnTo>
                  <a:pt x="0" y="458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6718165" y="9067887"/>
            <a:ext cx="5432616" cy="1125412"/>
          </a:xfrm>
          <a:custGeom>
            <a:avLst/>
            <a:gdLst/>
            <a:ahLst/>
            <a:cxnLst/>
            <a:rect r="r" b="b" t="t" l="l"/>
            <a:pathLst>
              <a:path h="1125412" w="5432616">
                <a:moveTo>
                  <a:pt x="0" y="0"/>
                </a:moveTo>
                <a:lnTo>
                  <a:pt x="5432616" y="0"/>
                </a:lnTo>
                <a:lnTo>
                  <a:pt x="5432616" y="1125412"/>
                </a:lnTo>
                <a:lnTo>
                  <a:pt x="0" y="11254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9434473" y="2643910"/>
            <a:ext cx="6855801" cy="5755204"/>
          </a:xfrm>
          <a:custGeom>
            <a:avLst/>
            <a:gdLst/>
            <a:ahLst/>
            <a:cxnLst/>
            <a:rect r="r" b="b" t="t" l="l"/>
            <a:pathLst>
              <a:path h="5755204" w="6855801">
                <a:moveTo>
                  <a:pt x="0" y="0"/>
                </a:moveTo>
                <a:lnTo>
                  <a:pt x="6855801" y="0"/>
                </a:lnTo>
                <a:lnTo>
                  <a:pt x="6855801" y="5755204"/>
                </a:lnTo>
                <a:lnTo>
                  <a:pt x="0" y="5755204"/>
                </a:lnTo>
                <a:lnTo>
                  <a:pt x="0" y="0"/>
                </a:lnTo>
                <a:close/>
              </a:path>
            </a:pathLst>
          </a:custGeom>
          <a:blipFill>
            <a:blip r:embed="rId10"/>
            <a:stretch>
              <a:fillRect l="0" t="0" r="0" b="0"/>
            </a:stretch>
          </a:blipFill>
        </p:spPr>
      </p:sp>
      <p:sp>
        <p:nvSpPr>
          <p:cNvPr name="Freeform 15" id="15"/>
          <p:cNvSpPr/>
          <p:nvPr/>
        </p:nvSpPr>
        <p:spPr>
          <a:xfrm flipH="false" flipV="false" rot="0">
            <a:off x="13275455" y="8209708"/>
            <a:ext cx="4923138" cy="1019869"/>
          </a:xfrm>
          <a:custGeom>
            <a:avLst/>
            <a:gdLst/>
            <a:ahLst/>
            <a:cxnLst/>
            <a:rect r="r" b="b" t="t" l="l"/>
            <a:pathLst>
              <a:path h="1019869" w="4923138">
                <a:moveTo>
                  <a:pt x="0" y="0"/>
                </a:moveTo>
                <a:lnTo>
                  <a:pt x="4923138" y="0"/>
                </a:lnTo>
                <a:lnTo>
                  <a:pt x="4923138" y="1019869"/>
                </a:lnTo>
                <a:lnTo>
                  <a:pt x="0" y="10198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6509588" y="9245448"/>
            <a:ext cx="682877" cy="645629"/>
          </a:xfrm>
          <a:custGeom>
            <a:avLst/>
            <a:gdLst/>
            <a:ahLst/>
            <a:cxnLst/>
            <a:rect r="r" b="b" t="t" l="l"/>
            <a:pathLst>
              <a:path h="645629" w="682877">
                <a:moveTo>
                  <a:pt x="0" y="0"/>
                </a:moveTo>
                <a:lnTo>
                  <a:pt x="682877" y="0"/>
                </a:lnTo>
                <a:lnTo>
                  <a:pt x="682877" y="645629"/>
                </a:lnTo>
                <a:lnTo>
                  <a:pt x="0" y="6456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7070342" y="9279808"/>
            <a:ext cx="4728262" cy="481330"/>
          </a:xfrm>
          <a:prstGeom prst="rect">
            <a:avLst/>
          </a:prstGeom>
        </p:spPr>
        <p:txBody>
          <a:bodyPr anchor="t" rtlCol="false" tIns="0" lIns="0" bIns="0" rIns="0">
            <a:spAutoFit/>
          </a:bodyPr>
          <a:lstStyle/>
          <a:p>
            <a:pPr algn="ctr">
              <a:lnSpc>
                <a:spcPts val="3919"/>
              </a:lnSpc>
              <a:spcBef>
                <a:spcPct val="0"/>
              </a:spcBef>
            </a:pPr>
            <a:r>
              <a:rPr lang="en-US" sz="2799">
                <a:solidFill>
                  <a:srgbClr val="121212"/>
                </a:solidFill>
                <a:latin typeface="Paytone One"/>
                <a:ea typeface="Paytone One"/>
                <a:cs typeface="Paytone One"/>
                <a:sym typeface="Paytone One"/>
              </a:rPr>
              <a:t> Tính thưa thớt</a:t>
            </a:r>
          </a:p>
        </p:txBody>
      </p:sp>
      <p:sp>
        <p:nvSpPr>
          <p:cNvPr name="TextBox 18" id="18"/>
          <p:cNvSpPr txBox="true"/>
          <p:nvPr/>
        </p:nvSpPr>
        <p:spPr>
          <a:xfrm rot="0">
            <a:off x="13873341" y="8432143"/>
            <a:ext cx="4206382" cy="481330"/>
          </a:xfrm>
          <a:prstGeom prst="rect">
            <a:avLst/>
          </a:prstGeom>
        </p:spPr>
        <p:txBody>
          <a:bodyPr anchor="t" rtlCol="false" tIns="0" lIns="0" bIns="0" rIns="0">
            <a:spAutoFit/>
          </a:bodyPr>
          <a:lstStyle/>
          <a:p>
            <a:pPr algn="ctr">
              <a:lnSpc>
                <a:spcPts val="3919"/>
              </a:lnSpc>
              <a:spcBef>
                <a:spcPct val="0"/>
              </a:spcBef>
            </a:pPr>
            <a:r>
              <a:rPr lang="en-US" sz="2799">
                <a:solidFill>
                  <a:srgbClr val="121212"/>
                </a:solidFill>
                <a:latin typeface="Paytone One"/>
                <a:ea typeface="Paytone One"/>
                <a:cs typeface="Paytone One"/>
                <a:sym typeface="Paytone One"/>
              </a:rPr>
              <a:t> Lọc Dữ liệu Thô</a:t>
            </a:r>
          </a:p>
        </p:txBody>
      </p:sp>
      <p:sp>
        <p:nvSpPr>
          <p:cNvPr name="Freeform 19" id="19"/>
          <p:cNvSpPr/>
          <p:nvPr/>
        </p:nvSpPr>
        <p:spPr>
          <a:xfrm flipH="false" flipV="false" rot="0">
            <a:off x="12855384" y="9229577"/>
            <a:ext cx="5432616" cy="1125412"/>
          </a:xfrm>
          <a:custGeom>
            <a:avLst/>
            <a:gdLst/>
            <a:ahLst/>
            <a:cxnLst/>
            <a:rect r="r" b="b" t="t" l="l"/>
            <a:pathLst>
              <a:path h="1125412" w="5432616">
                <a:moveTo>
                  <a:pt x="0" y="0"/>
                </a:moveTo>
                <a:lnTo>
                  <a:pt x="5432616" y="0"/>
                </a:lnTo>
                <a:lnTo>
                  <a:pt x="5432616" y="1125412"/>
                </a:lnTo>
                <a:lnTo>
                  <a:pt x="0" y="11254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13873341" y="9534625"/>
            <a:ext cx="4206382" cy="458165"/>
          </a:xfrm>
          <a:prstGeom prst="rect">
            <a:avLst/>
          </a:prstGeom>
        </p:spPr>
        <p:txBody>
          <a:bodyPr anchor="t" rtlCol="false" tIns="0" lIns="0" bIns="0" rIns="0">
            <a:spAutoFit/>
          </a:bodyPr>
          <a:lstStyle/>
          <a:p>
            <a:pPr algn="ctr">
              <a:lnSpc>
                <a:spcPts val="3705"/>
              </a:lnSpc>
              <a:spcBef>
                <a:spcPct val="0"/>
              </a:spcBef>
            </a:pPr>
            <a:r>
              <a:rPr lang="en-US" sz="2647">
                <a:solidFill>
                  <a:srgbClr val="121212"/>
                </a:solidFill>
                <a:latin typeface="Paytone One"/>
                <a:ea typeface="Paytone One"/>
                <a:cs typeface="Paytone One"/>
                <a:sym typeface="Paytone One"/>
              </a:rPr>
              <a:t>Kết hợp Dữ liệu Nội dung</a:t>
            </a:r>
          </a:p>
        </p:txBody>
      </p:sp>
      <p:grpSp>
        <p:nvGrpSpPr>
          <p:cNvPr name="Group 21" id="21"/>
          <p:cNvGrpSpPr/>
          <p:nvPr/>
        </p:nvGrpSpPr>
        <p:grpSpPr>
          <a:xfrm rot="0">
            <a:off x="1321177" y="3881284"/>
            <a:ext cx="5234432" cy="1077315"/>
            <a:chOff x="0" y="0"/>
            <a:chExt cx="4208670" cy="866200"/>
          </a:xfrm>
        </p:grpSpPr>
        <p:sp>
          <p:nvSpPr>
            <p:cNvPr name="Freeform 22" id="22"/>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EC89"/>
            </a:solidFill>
            <a:ln w="11430" cap="sq">
              <a:solidFill>
                <a:srgbClr val="121212"/>
              </a:solidFill>
              <a:prstDash val="solid"/>
              <a:miter/>
            </a:ln>
          </p:spPr>
        </p:sp>
        <p:sp>
          <p:nvSpPr>
            <p:cNvPr name="TextBox 23" id="23"/>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Nguồn dữ liệu</a:t>
              </a:r>
            </a:p>
          </p:txBody>
        </p:sp>
      </p:grpSp>
      <p:grpSp>
        <p:nvGrpSpPr>
          <p:cNvPr name="Group 24" id="24"/>
          <p:cNvGrpSpPr/>
          <p:nvPr/>
        </p:nvGrpSpPr>
        <p:grpSpPr>
          <a:xfrm rot="0">
            <a:off x="1321177" y="5822961"/>
            <a:ext cx="5234432" cy="1077315"/>
            <a:chOff x="0" y="0"/>
            <a:chExt cx="4208670" cy="866200"/>
          </a:xfrm>
        </p:grpSpPr>
        <p:sp>
          <p:nvSpPr>
            <p:cNvPr name="Freeform 25" id="25"/>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C6DA"/>
            </a:solidFill>
            <a:ln w="11430" cap="sq">
              <a:solidFill>
                <a:srgbClr val="121212"/>
              </a:solidFill>
              <a:prstDash val="solid"/>
              <a:miter/>
            </a:ln>
          </p:spPr>
        </p:sp>
        <p:sp>
          <p:nvSpPr>
            <p:cNvPr name="TextBox 26" id="26"/>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Chi tiết dữ liệu</a:t>
              </a:r>
            </a:p>
          </p:txBody>
        </p:sp>
      </p:grpSp>
      <p:grpSp>
        <p:nvGrpSpPr>
          <p:cNvPr name="Group 27" id="27"/>
          <p:cNvGrpSpPr/>
          <p:nvPr/>
        </p:nvGrpSpPr>
        <p:grpSpPr>
          <a:xfrm rot="0">
            <a:off x="1321177" y="7864361"/>
            <a:ext cx="5234432" cy="1077315"/>
            <a:chOff x="0" y="0"/>
            <a:chExt cx="4208670" cy="866200"/>
          </a:xfrm>
        </p:grpSpPr>
        <p:sp>
          <p:nvSpPr>
            <p:cNvPr name="Freeform 28" id="28"/>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97C1FA"/>
            </a:solidFill>
            <a:ln w="11430" cap="sq">
              <a:solidFill>
                <a:srgbClr val="121212"/>
              </a:solidFill>
              <a:prstDash val="solid"/>
              <a:miter/>
            </a:ln>
          </p:spPr>
        </p:sp>
        <p:sp>
          <p:nvSpPr>
            <p:cNvPr name="TextBox 29" id="29"/>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Tiền xử lý</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sp>
        <p:nvSpPr>
          <p:cNvPr name="Freeform 2" id="2"/>
          <p:cNvSpPr/>
          <p:nvPr/>
        </p:nvSpPr>
        <p:spPr>
          <a:xfrm flipH="false" flipV="false" rot="0">
            <a:off x="6555608" y="9750599"/>
            <a:ext cx="1690867" cy="885399"/>
          </a:xfrm>
          <a:custGeom>
            <a:avLst/>
            <a:gdLst/>
            <a:ahLst/>
            <a:cxnLst/>
            <a:rect r="r" b="b" t="t" l="l"/>
            <a:pathLst>
              <a:path h="885399" w="1690867">
                <a:moveTo>
                  <a:pt x="0" y="0"/>
                </a:moveTo>
                <a:lnTo>
                  <a:pt x="1690867" y="0"/>
                </a:lnTo>
                <a:lnTo>
                  <a:pt x="1690867" y="885400"/>
                </a:lnTo>
                <a:lnTo>
                  <a:pt x="0" y="885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5329">
            <a:off x="463627" y="7409375"/>
            <a:ext cx="1636196" cy="547382"/>
          </a:xfrm>
          <a:custGeom>
            <a:avLst/>
            <a:gdLst/>
            <a:ahLst/>
            <a:cxnLst/>
            <a:rect r="r" b="b" t="t" l="l"/>
            <a:pathLst>
              <a:path h="547382" w="1636196">
                <a:moveTo>
                  <a:pt x="0" y="0"/>
                </a:moveTo>
                <a:lnTo>
                  <a:pt x="1636196" y="0"/>
                </a:lnTo>
                <a:lnTo>
                  <a:pt x="1636196" y="547382"/>
                </a:lnTo>
                <a:lnTo>
                  <a:pt x="0" y="547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3279">
            <a:off x="16578851" y="8039490"/>
            <a:ext cx="556957" cy="591364"/>
          </a:xfrm>
          <a:custGeom>
            <a:avLst/>
            <a:gdLst/>
            <a:ahLst/>
            <a:cxnLst/>
            <a:rect r="r" b="b" t="t" l="l"/>
            <a:pathLst>
              <a:path h="591364" w="556957">
                <a:moveTo>
                  <a:pt x="0" y="0"/>
                </a:moveTo>
                <a:lnTo>
                  <a:pt x="556957" y="0"/>
                </a:lnTo>
                <a:lnTo>
                  <a:pt x="556957" y="591365"/>
                </a:lnTo>
                <a:lnTo>
                  <a:pt x="0" y="591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98799">
            <a:off x="1720572" y="5095209"/>
            <a:ext cx="556957" cy="591364"/>
          </a:xfrm>
          <a:custGeom>
            <a:avLst/>
            <a:gdLst/>
            <a:ahLst/>
            <a:cxnLst/>
            <a:rect r="r" b="b" t="t" l="l"/>
            <a:pathLst>
              <a:path h="591364" w="556957">
                <a:moveTo>
                  <a:pt x="0" y="0"/>
                </a:moveTo>
                <a:lnTo>
                  <a:pt x="556957" y="0"/>
                </a:lnTo>
                <a:lnTo>
                  <a:pt x="556957" y="591364"/>
                </a:lnTo>
                <a:lnTo>
                  <a:pt x="0" y="591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28700" y="1052841"/>
            <a:ext cx="16230600" cy="1421367"/>
            <a:chOff x="0" y="0"/>
            <a:chExt cx="21640800" cy="1895157"/>
          </a:xfrm>
        </p:grpSpPr>
        <p:grpSp>
          <p:nvGrpSpPr>
            <p:cNvPr name="Group 7" id="7"/>
            <p:cNvGrpSpPr/>
            <p:nvPr/>
          </p:nvGrpSpPr>
          <p:grpSpPr>
            <a:xfrm rot="0">
              <a:off x="0" y="0"/>
              <a:ext cx="21640800" cy="1895157"/>
              <a:chOff x="0" y="0"/>
              <a:chExt cx="7064435" cy="618656"/>
            </a:xfrm>
          </p:grpSpPr>
          <p:sp>
            <p:nvSpPr>
              <p:cNvPr name="Freeform 8" id="8"/>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9" id="9"/>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10" id="10"/>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1" id="11"/>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Mô hình</a:t>
              </a:r>
            </a:p>
          </p:txBody>
        </p:sp>
      </p:grpSp>
      <p:sp>
        <p:nvSpPr>
          <p:cNvPr name="Freeform 12" id="12"/>
          <p:cNvSpPr/>
          <p:nvPr/>
        </p:nvSpPr>
        <p:spPr>
          <a:xfrm flipH="false" flipV="false" rot="310449">
            <a:off x="15994395" y="5582314"/>
            <a:ext cx="1369103" cy="458027"/>
          </a:xfrm>
          <a:custGeom>
            <a:avLst/>
            <a:gdLst/>
            <a:ahLst/>
            <a:cxnLst/>
            <a:rect r="r" b="b" t="t" l="l"/>
            <a:pathLst>
              <a:path h="458027" w="1369103">
                <a:moveTo>
                  <a:pt x="0" y="0"/>
                </a:moveTo>
                <a:lnTo>
                  <a:pt x="1369103" y="0"/>
                </a:lnTo>
                <a:lnTo>
                  <a:pt x="1369103" y="458027"/>
                </a:lnTo>
                <a:lnTo>
                  <a:pt x="0" y="458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393815" y="3555142"/>
            <a:ext cx="6151585" cy="1274352"/>
          </a:xfrm>
          <a:custGeom>
            <a:avLst/>
            <a:gdLst/>
            <a:ahLst/>
            <a:cxnLst/>
            <a:rect r="r" b="b" t="t" l="l"/>
            <a:pathLst>
              <a:path h="1274352" w="6151585">
                <a:moveTo>
                  <a:pt x="0" y="0"/>
                </a:moveTo>
                <a:lnTo>
                  <a:pt x="6151585" y="0"/>
                </a:lnTo>
                <a:lnTo>
                  <a:pt x="6151585" y="1274352"/>
                </a:lnTo>
                <a:lnTo>
                  <a:pt x="0" y="1274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1321177" y="3881284"/>
            <a:ext cx="5234432" cy="1077315"/>
            <a:chOff x="0" y="0"/>
            <a:chExt cx="4208670" cy="866200"/>
          </a:xfrm>
        </p:grpSpPr>
        <p:sp>
          <p:nvSpPr>
            <p:cNvPr name="Freeform 15" id="15"/>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EC89"/>
            </a:solidFill>
            <a:ln w="11430" cap="sq">
              <a:solidFill>
                <a:srgbClr val="121212"/>
              </a:solidFill>
              <a:prstDash val="solid"/>
              <a:miter/>
            </a:ln>
          </p:spPr>
        </p:sp>
        <p:sp>
          <p:nvSpPr>
            <p:cNvPr name="TextBox 16" id="16"/>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Nguồn dữ liệu</a:t>
              </a:r>
            </a:p>
          </p:txBody>
        </p:sp>
      </p:grpSp>
      <p:grpSp>
        <p:nvGrpSpPr>
          <p:cNvPr name="Group 17" id="17"/>
          <p:cNvGrpSpPr/>
          <p:nvPr/>
        </p:nvGrpSpPr>
        <p:grpSpPr>
          <a:xfrm rot="0">
            <a:off x="1321177" y="5822961"/>
            <a:ext cx="5234432" cy="1077315"/>
            <a:chOff x="0" y="0"/>
            <a:chExt cx="4208670" cy="866200"/>
          </a:xfrm>
        </p:grpSpPr>
        <p:sp>
          <p:nvSpPr>
            <p:cNvPr name="Freeform 18" id="18"/>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FFC6DA"/>
            </a:solidFill>
            <a:ln w="11430" cap="sq">
              <a:solidFill>
                <a:srgbClr val="121212"/>
              </a:solidFill>
              <a:prstDash val="solid"/>
              <a:miter/>
            </a:ln>
          </p:spPr>
        </p:sp>
        <p:sp>
          <p:nvSpPr>
            <p:cNvPr name="TextBox 19" id="19"/>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Chi tiết dữ liệu</a:t>
              </a:r>
            </a:p>
          </p:txBody>
        </p:sp>
      </p:grpSp>
      <p:grpSp>
        <p:nvGrpSpPr>
          <p:cNvPr name="Group 20" id="20"/>
          <p:cNvGrpSpPr/>
          <p:nvPr/>
        </p:nvGrpSpPr>
        <p:grpSpPr>
          <a:xfrm rot="0">
            <a:off x="1321177" y="7864361"/>
            <a:ext cx="5234432" cy="1077315"/>
            <a:chOff x="0" y="0"/>
            <a:chExt cx="4208670" cy="866200"/>
          </a:xfrm>
        </p:grpSpPr>
        <p:sp>
          <p:nvSpPr>
            <p:cNvPr name="Freeform 21" id="21"/>
            <p:cNvSpPr/>
            <p:nvPr/>
          </p:nvSpPr>
          <p:spPr>
            <a:xfrm flipH="false" flipV="false" rot="0">
              <a:off x="0" y="0"/>
              <a:ext cx="4208670" cy="866200"/>
            </a:xfrm>
            <a:custGeom>
              <a:avLst/>
              <a:gdLst/>
              <a:ahLst/>
              <a:cxnLst/>
              <a:rect r="r" b="b" t="t" l="l"/>
              <a:pathLst>
                <a:path h="866200" w="4208670">
                  <a:moveTo>
                    <a:pt x="0" y="0"/>
                  </a:moveTo>
                  <a:lnTo>
                    <a:pt x="4208670" y="0"/>
                  </a:lnTo>
                  <a:lnTo>
                    <a:pt x="4208670" y="866200"/>
                  </a:lnTo>
                  <a:lnTo>
                    <a:pt x="0" y="866200"/>
                  </a:lnTo>
                  <a:close/>
                </a:path>
              </a:pathLst>
            </a:custGeom>
            <a:solidFill>
              <a:srgbClr val="97C1FA"/>
            </a:solidFill>
            <a:ln w="11430" cap="sq">
              <a:solidFill>
                <a:srgbClr val="121212"/>
              </a:solidFill>
              <a:prstDash val="solid"/>
              <a:miter/>
            </a:ln>
          </p:spPr>
        </p:sp>
        <p:sp>
          <p:nvSpPr>
            <p:cNvPr name="TextBox 22" id="22"/>
            <p:cNvSpPr txBox="true"/>
            <p:nvPr/>
          </p:nvSpPr>
          <p:spPr>
            <a:xfrm>
              <a:off x="0" y="-57150"/>
              <a:ext cx="4208670" cy="923350"/>
            </a:xfrm>
            <a:prstGeom prst="rect">
              <a:avLst/>
            </a:prstGeom>
          </p:spPr>
          <p:txBody>
            <a:bodyPr anchor="ctr" rtlCol="false" tIns="254000" lIns="254000" bIns="254000" rIns="254000"/>
            <a:lstStyle/>
            <a:p>
              <a:pPr algn="ctr">
                <a:lnSpc>
                  <a:spcPts val="3919"/>
                </a:lnSpc>
              </a:pPr>
              <a:r>
                <a:rPr lang="en-US" sz="2799">
                  <a:solidFill>
                    <a:srgbClr val="121212"/>
                  </a:solidFill>
                  <a:latin typeface="Paytone One"/>
                  <a:ea typeface="Paytone One"/>
                  <a:cs typeface="Paytone One"/>
                  <a:sym typeface="Paytone One"/>
                </a:rPr>
                <a:t>Tiền xử lý</a:t>
              </a:r>
            </a:p>
          </p:txBody>
        </p:sp>
      </p:grpSp>
      <p:sp>
        <p:nvSpPr>
          <p:cNvPr name="Freeform 23" id="23"/>
          <p:cNvSpPr/>
          <p:nvPr/>
        </p:nvSpPr>
        <p:spPr>
          <a:xfrm flipH="false" flipV="false" rot="0">
            <a:off x="10393815" y="4889902"/>
            <a:ext cx="5768200" cy="1194931"/>
          </a:xfrm>
          <a:custGeom>
            <a:avLst/>
            <a:gdLst/>
            <a:ahLst/>
            <a:cxnLst/>
            <a:rect r="r" b="b" t="t" l="l"/>
            <a:pathLst>
              <a:path h="1194931" w="5768200">
                <a:moveTo>
                  <a:pt x="0" y="0"/>
                </a:moveTo>
                <a:lnTo>
                  <a:pt x="5768200" y="0"/>
                </a:lnTo>
                <a:lnTo>
                  <a:pt x="5768200" y="1194931"/>
                </a:lnTo>
                <a:lnTo>
                  <a:pt x="0" y="11949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0393815" y="6288459"/>
            <a:ext cx="6285132" cy="1302018"/>
          </a:xfrm>
          <a:custGeom>
            <a:avLst/>
            <a:gdLst/>
            <a:ahLst/>
            <a:cxnLst/>
            <a:rect r="r" b="b" t="t" l="l"/>
            <a:pathLst>
              <a:path h="1302018" w="6285132">
                <a:moveTo>
                  <a:pt x="0" y="0"/>
                </a:moveTo>
                <a:lnTo>
                  <a:pt x="6285132" y="0"/>
                </a:lnTo>
                <a:lnTo>
                  <a:pt x="6285132" y="1302018"/>
                </a:lnTo>
                <a:lnTo>
                  <a:pt x="0" y="1302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0393815" y="8076252"/>
            <a:ext cx="6151585" cy="1274352"/>
          </a:xfrm>
          <a:custGeom>
            <a:avLst/>
            <a:gdLst/>
            <a:ahLst/>
            <a:cxnLst/>
            <a:rect r="r" b="b" t="t" l="l"/>
            <a:pathLst>
              <a:path h="1274352" w="6151585">
                <a:moveTo>
                  <a:pt x="0" y="0"/>
                </a:moveTo>
                <a:lnTo>
                  <a:pt x="6151585" y="0"/>
                </a:lnTo>
                <a:lnTo>
                  <a:pt x="6151585" y="1274352"/>
                </a:lnTo>
                <a:lnTo>
                  <a:pt x="0" y="1274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11238877" y="3708437"/>
            <a:ext cx="4923138" cy="869949"/>
          </a:xfrm>
          <a:prstGeom prst="rect">
            <a:avLst/>
          </a:prstGeom>
        </p:spPr>
        <p:txBody>
          <a:bodyPr anchor="t" rtlCol="false" tIns="0" lIns="0" bIns="0" rIns="0">
            <a:spAutoFit/>
          </a:bodyPr>
          <a:lstStyle/>
          <a:p>
            <a:pPr algn="ctr">
              <a:lnSpc>
                <a:spcPts val="3500"/>
              </a:lnSpc>
              <a:spcBef>
                <a:spcPct val="0"/>
              </a:spcBef>
            </a:pPr>
            <a:r>
              <a:rPr lang="en-US" b="true" sz="2500">
                <a:solidFill>
                  <a:srgbClr val="121212"/>
                </a:solidFill>
                <a:latin typeface="Cloud Soft Bold"/>
                <a:ea typeface="Cloud Soft Bold"/>
                <a:cs typeface="Cloud Soft Bold"/>
                <a:sym typeface="Cloud Soft Bold"/>
              </a:rPr>
              <a:t>Mã hóa Thể loại (Genre One-Hot Encoding):</a:t>
            </a:r>
          </a:p>
        </p:txBody>
      </p:sp>
      <p:sp>
        <p:nvSpPr>
          <p:cNvPr name="TextBox 27" id="27"/>
          <p:cNvSpPr txBox="true"/>
          <p:nvPr/>
        </p:nvSpPr>
        <p:spPr>
          <a:xfrm rot="0">
            <a:off x="11061591" y="5242892"/>
            <a:ext cx="4914941" cy="431176"/>
          </a:xfrm>
          <a:prstGeom prst="rect">
            <a:avLst/>
          </a:prstGeom>
        </p:spPr>
        <p:txBody>
          <a:bodyPr anchor="t" rtlCol="false" tIns="0" lIns="0" bIns="0" rIns="0">
            <a:spAutoFit/>
          </a:bodyPr>
          <a:lstStyle/>
          <a:p>
            <a:pPr algn="ctr">
              <a:lnSpc>
                <a:spcPts val="3494"/>
              </a:lnSpc>
              <a:spcBef>
                <a:spcPct val="0"/>
              </a:spcBef>
            </a:pPr>
            <a:r>
              <a:rPr lang="en-US" b="true" sz="2495">
                <a:solidFill>
                  <a:srgbClr val="121212"/>
                </a:solidFill>
                <a:latin typeface="Cloud Soft Bold"/>
                <a:ea typeface="Cloud Soft Bold"/>
                <a:cs typeface="Cloud Soft Bold"/>
                <a:sym typeface="Cloud Soft Bold"/>
              </a:rPr>
              <a:t>Xây dựng User-Genre Profile:</a:t>
            </a:r>
          </a:p>
        </p:txBody>
      </p:sp>
      <p:sp>
        <p:nvSpPr>
          <p:cNvPr name="TextBox 28" id="28"/>
          <p:cNvSpPr txBox="true"/>
          <p:nvPr/>
        </p:nvSpPr>
        <p:spPr>
          <a:xfrm rot="0">
            <a:off x="11078910" y="8278022"/>
            <a:ext cx="4914941" cy="868596"/>
          </a:xfrm>
          <a:prstGeom prst="rect">
            <a:avLst/>
          </a:prstGeom>
        </p:spPr>
        <p:txBody>
          <a:bodyPr anchor="t" rtlCol="false" tIns="0" lIns="0" bIns="0" rIns="0">
            <a:spAutoFit/>
          </a:bodyPr>
          <a:lstStyle/>
          <a:p>
            <a:pPr algn="ctr">
              <a:lnSpc>
                <a:spcPts val="3494"/>
              </a:lnSpc>
              <a:spcBef>
                <a:spcPct val="0"/>
              </a:spcBef>
            </a:pPr>
            <a:r>
              <a:rPr lang="en-US" b="true" sz="2495">
                <a:solidFill>
                  <a:srgbClr val="121212"/>
                </a:solidFill>
                <a:latin typeface="Cloud Soft Bold"/>
                <a:ea typeface="Cloud Soft Bold"/>
                <a:cs typeface="Cloud Soft Bold"/>
                <a:sym typeface="Cloud Soft Bold"/>
              </a:rPr>
              <a:t>Chuẩn hóa</a:t>
            </a:r>
            <a:r>
              <a:rPr lang="en-US" b="true" sz="2495">
                <a:solidFill>
                  <a:srgbClr val="121212"/>
                </a:solidFill>
                <a:latin typeface="Cloud Soft Bold"/>
                <a:ea typeface="Cloud Soft Bold"/>
                <a:cs typeface="Cloud Soft Bold"/>
                <a:sym typeface="Cloud Soft Bold"/>
              </a:rPr>
              <a:t> Tổng thể (MinMaxScaler)</a:t>
            </a:r>
          </a:p>
        </p:txBody>
      </p:sp>
      <p:sp>
        <p:nvSpPr>
          <p:cNvPr name="TextBox 29" id="29"/>
          <p:cNvSpPr txBox="true"/>
          <p:nvPr/>
        </p:nvSpPr>
        <p:spPr>
          <a:xfrm rot="0">
            <a:off x="11247074" y="6609510"/>
            <a:ext cx="4914941" cy="868596"/>
          </a:xfrm>
          <a:prstGeom prst="rect">
            <a:avLst/>
          </a:prstGeom>
        </p:spPr>
        <p:txBody>
          <a:bodyPr anchor="t" rtlCol="false" tIns="0" lIns="0" bIns="0" rIns="0">
            <a:spAutoFit/>
          </a:bodyPr>
          <a:lstStyle/>
          <a:p>
            <a:pPr algn="ctr">
              <a:lnSpc>
                <a:spcPts val="3494"/>
              </a:lnSpc>
              <a:spcBef>
                <a:spcPct val="0"/>
              </a:spcBef>
            </a:pPr>
            <a:r>
              <a:rPr lang="en-US" b="true" sz="2495">
                <a:solidFill>
                  <a:srgbClr val="121212"/>
                </a:solidFill>
                <a:latin typeface="Cloud Soft Bold"/>
                <a:ea typeface="Cloud Soft Bold"/>
                <a:cs typeface="Cloud Soft Bold"/>
                <a:sym typeface="Cloud Soft Bold"/>
              </a:rPr>
              <a:t>Hợp</a:t>
            </a:r>
            <a:r>
              <a:rPr lang="en-US" b="true" sz="2495">
                <a:solidFill>
                  <a:srgbClr val="121212"/>
                </a:solidFill>
                <a:latin typeface="Cloud Soft Bold"/>
                <a:ea typeface="Cloud Soft Bold"/>
                <a:cs typeface="Cloud Soft Bold"/>
                <a:sym typeface="Cloud Soft Bold"/>
              </a:rPr>
              <a:t> nhất Đặc trưng (Feature Concatenation)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59052" y="411550"/>
            <a:ext cx="8019484" cy="1826200"/>
            <a:chOff x="0" y="0"/>
            <a:chExt cx="3490513" cy="794861"/>
          </a:xfrm>
        </p:grpSpPr>
        <p:sp>
          <p:nvSpPr>
            <p:cNvPr name="Freeform 4" id="4"/>
            <p:cNvSpPr/>
            <p:nvPr/>
          </p:nvSpPr>
          <p:spPr>
            <a:xfrm flipH="false" flipV="false" rot="0">
              <a:off x="48260" y="4826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121212"/>
            </a:solidFill>
          </p:spPr>
        </p:sp>
        <p:sp>
          <p:nvSpPr>
            <p:cNvPr name="Freeform 5" id="5"/>
            <p:cNvSpPr/>
            <p:nvPr/>
          </p:nvSpPr>
          <p:spPr>
            <a:xfrm flipH="false" flipV="false" rot="0">
              <a:off x="6350" y="635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2D65B2"/>
            </a:solidFill>
          </p:spPr>
        </p:sp>
        <p:sp>
          <p:nvSpPr>
            <p:cNvPr name="Freeform 6" id="6"/>
            <p:cNvSpPr/>
            <p:nvPr/>
          </p:nvSpPr>
          <p:spPr>
            <a:xfrm flipH="false" flipV="false" rot="0">
              <a:off x="0" y="0"/>
              <a:ext cx="3454953" cy="759301"/>
            </a:xfrm>
            <a:custGeom>
              <a:avLst/>
              <a:gdLst/>
              <a:ahLst/>
              <a:cxnLst/>
              <a:rect r="r" b="b" t="t" l="l"/>
              <a:pathLst>
                <a:path h="759301" w="3454953">
                  <a:moveTo>
                    <a:pt x="3454953" y="759301"/>
                  </a:moveTo>
                  <a:lnTo>
                    <a:pt x="0" y="759301"/>
                  </a:lnTo>
                  <a:lnTo>
                    <a:pt x="0" y="0"/>
                  </a:lnTo>
                  <a:lnTo>
                    <a:pt x="3454953" y="0"/>
                  </a:lnTo>
                  <a:lnTo>
                    <a:pt x="3454953" y="759301"/>
                  </a:lnTo>
                  <a:close/>
                  <a:moveTo>
                    <a:pt x="12700" y="746601"/>
                  </a:moveTo>
                  <a:lnTo>
                    <a:pt x="3442253" y="746601"/>
                  </a:lnTo>
                  <a:lnTo>
                    <a:pt x="3442253" y="12700"/>
                  </a:lnTo>
                  <a:lnTo>
                    <a:pt x="12700" y="12700"/>
                  </a:lnTo>
                  <a:lnTo>
                    <a:pt x="12700" y="746601"/>
                  </a:lnTo>
                  <a:close/>
                </a:path>
              </a:pathLst>
            </a:custGeom>
            <a:solidFill>
              <a:srgbClr val="121212"/>
            </a:solidFill>
          </p:spPr>
        </p:sp>
      </p:grpSp>
      <p:grpSp>
        <p:nvGrpSpPr>
          <p:cNvPr name="Group 7" id="7"/>
          <p:cNvGrpSpPr/>
          <p:nvPr/>
        </p:nvGrpSpPr>
        <p:grpSpPr>
          <a:xfrm rot="0">
            <a:off x="9206861" y="4574172"/>
            <a:ext cx="8019484" cy="3221127"/>
            <a:chOff x="0" y="0"/>
            <a:chExt cx="3490513" cy="1402009"/>
          </a:xfrm>
        </p:grpSpPr>
        <p:sp>
          <p:nvSpPr>
            <p:cNvPr name="Freeform 8" id="8"/>
            <p:cNvSpPr/>
            <p:nvPr/>
          </p:nvSpPr>
          <p:spPr>
            <a:xfrm flipH="false" flipV="false" rot="0">
              <a:off x="48260" y="48260"/>
              <a:ext cx="3442253" cy="1353749"/>
            </a:xfrm>
            <a:custGeom>
              <a:avLst/>
              <a:gdLst/>
              <a:ahLst/>
              <a:cxnLst/>
              <a:rect r="r" b="b" t="t" l="l"/>
              <a:pathLst>
                <a:path h="1353749" w="3442253">
                  <a:moveTo>
                    <a:pt x="0" y="0"/>
                  </a:moveTo>
                  <a:lnTo>
                    <a:pt x="3442253" y="0"/>
                  </a:lnTo>
                  <a:lnTo>
                    <a:pt x="3442253" y="1353749"/>
                  </a:lnTo>
                  <a:lnTo>
                    <a:pt x="0" y="1353749"/>
                  </a:lnTo>
                  <a:close/>
                </a:path>
              </a:pathLst>
            </a:custGeom>
            <a:solidFill>
              <a:srgbClr val="121212"/>
            </a:solidFill>
          </p:spPr>
        </p:sp>
        <p:sp>
          <p:nvSpPr>
            <p:cNvPr name="Freeform 9" id="9"/>
            <p:cNvSpPr/>
            <p:nvPr/>
          </p:nvSpPr>
          <p:spPr>
            <a:xfrm flipH="false" flipV="false" rot="0">
              <a:off x="6350" y="6350"/>
              <a:ext cx="3442253" cy="1353749"/>
            </a:xfrm>
            <a:custGeom>
              <a:avLst/>
              <a:gdLst/>
              <a:ahLst/>
              <a:cxnLst/>
              <a:rect r="r" b="b" t="t" l="l"/>
              <a:pathLst>
                <a:path h="1353749" w="3442253">
                  <a:moveTo>
                    <a:pt x="0" y="0"/>
                  </a:moveTo>
                  <a:lnTo>
                    <a:pt x="3442253" y="0"/>
                  </a:lnTo>
                  <a:lnTo>
                    <a:pt x="3442253" y="1353749"/>
                  </a:lnTo>
                  <a:lnTo>
                    <a:pt x="0" y="1353749"/>
                  </a:lnTo>
                  <a:close/>
                </a:path>
              </a:pathLst>
            </a:custGeom>
            <a:solidFill>
              <a:srgbClr val="FFFAF2"/>
            </a:solidFill>
          </p:spPr>
        </p:sp>
        <p:sp>
          <p:nvSpPr>
            <p:cNvPr name="Freeform 10" id="10"/>
            <p:cNvSpPr/>
            <p:nvPr/>
          </p:nvSpPr>
          <p:spPr>
            <a:xfrm flipH="false" flipV="false" rot="0">
              <a:off x="0" y="0"/>
              <a:ext cx="3454953" cy="1366449"/>
            </a:xfrm>
            <a:custGeom>
              <a:avLst/>
              <a:gdLst/>
              <a:ahLst/>
              <a:cxnLst/>
              <a:rect r="r" b="b" t="t" l="l"/>
              <a:pathLst>
                <a:path h="1366449" w="3454953">
                  <a:moveTo>
                    <a:pt x="3454953" y="1366449"/>
                  </a:moveTo>
                  <a:lnTo>
                    <a:pt x="0" y="1366449"/>
                  </a:lnTo>
                  <a:lnTo>
                    <a:pt x="0" y="0"/>
                  </a:lnTo>
                  <a:lnTo>
                    <a:pt x="3454953" y="0"/>
                  </a:lnTo>
                  <a:lnTo>
                    <a:pt x="3454953" y="1366449"/>
                  </a:lnTo>
                  <a:close/>
                  <a:moveTo>
                    <a:pt x="12700" y="1353749"/>
                  </a:moveTo>
                  <a:lnTo>
                    <a:pt x="3442253" y="1353749"/>
                  </a:lnTo>
                  <a:lnTo>
                    <a:pt x="3442253" y="12700"/>
                  </a:lnTo>
                  <a:lnTo>
                    <a:pt x="12700" y="12700"/>
                  </a:lnTo>
                  <a:lnTo>
                    <a:pt x="12700" y="1353749"/>
                  </a:lnTo>
                  <a:close/>
                </a:path>
              </a:pathLst>
            </a:custGeom>
            <a:solidFill>
              <a:srgbClr val="121212"/>
            </a:solidFill>
          </p:spPr>
        </p:sp>
      </p:grpSp>
      <p:sp>
        <p:nvSpPr>
          <p:cNvPr name="Freeform 11" id="11"/>
          <p:cNvSpPr/>
          <p:nvPr/>
        </p:nvSpPr>
        <p:spPr>
          <a:xfrm flipH="true" flipV="false" rot="-1587665">
            <a:off x="-412672" y="3782970"/>
            <a:ext cx="3063017" cy="1598338"/>
          </a:xfrm>
          <a:custGeom>
            <a:avLst/>
            <a:gdLst/>
            <a:ahLst/>
            <a:cxnLst/>
            <a:rect r="r" b="b" t="t" l="l"/>
            <a:pathLst>
              <a:path h="1598338" w="3063017">
                <a:moveTo>
                  <a:pt x="3063016" y="0"/>
                </a:moveTo>
                <a:lnTo>
                  <a:pt x="0" y="0"/>
                </a:lnTo>
                <a:lnTo>
                  <a:pt x="0" y="1598338"/>
                </a:lnTo>
                <a:lnTo>
                  <a:pt x="3063016" y="1598338"/>
                </a:lnTo>
                <a:lnTo>
                  <a:pt x="30630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415481" y="1585159"/>
            <a:ext cx="1337437" cy="1599109"/>
          </a:xfrm>
          <a:custGeom>
            <a:avLst/>
            <a:gdLst/>
            <a:ahLst/>
            <a:cxnLst/>
            <a:rect r="r" b="b" t="t" l="l"/>
            <a:pathLst>
              <a:path h="1599109" w="1337437">
                <a:moveTo>
                  <a:pt x="0" y="0"/>
                </a:moveTo>
                <a:lnTo>
                  <a:pt x="1337437" y="0"/>
                </a:lnTo>
                <a:lnTo>
                  <a:pt x="1337437" y="1599110"/>
                </a:lnTo>
                <a:lnTo>
                  <a:pt x="0" y="1599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02351">
            <a:off x="4351252" y="8366358"/>
            <a:ext cx="1261753" cy="1339699"/>
          </a:xfrm>
          <a:custGeom>
            <a:avLst/>
            <a:gdLst/>
            <a:ahLst/>
            <a:cxnLst/>
            <a:rect r="r" b="b" t="t" l="l"/>
            <a:pathLst>
              <a:path h="1339699" w="1261753">
                <a:moveTo>
                  <a:pt x="0" y="0"/>
                </a:moveTo>
                <a:lnTo>
                  <a:pt x="1261753" y="0"/>
                </a:lnTo>
                <a:lnTo>
                  <a:pt x="1261753" y="1339699"/>
                </a:lnTo>
                <a:lnTo>
                  <a:pt x="0" y="1339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433365" y="6172200"/>
            <a:ext cx="3239470" cy="4114800"/>
          </a:xfrm>
          <a:custGeom>
            <a:avLst/>
            <a:gdLst/>
            <a:ahLst/>
            <a:cxnLst/>
            <a:rect r="r" b="b" t="t" l="l"/>
            <a:pathLst>
              <a:path h="4114800" w="3239470">
                <a:moveTo>
                  <a:pt x="0" y="0"/>
                </a:moveTo>
                <a:lnTo>
                  <a:pt x="3239470" y="0"/>
                </a:lnTo>
                <a:lnTo>
                  <a:pt x="323947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2273844" y="716637"/>
            <a:ext cx="3209544" cy="4114800"/>
          </a:xfrm>
          <a:custGeom>
            <a:avLst/>
            <a:gdLst/>
            <a:ahLst/>
            <a:cxnLst/>
            <a:rect r="r" b="b" t="t" l="l"/>
            <a:pathLst>
              <a:path h="4114800" w="3209544">
                <a:moveTo>
                  <a:pt x="0" y="0"/>
                </a:moveTo>
                <a:lnTo>
                  <a:pt x="3209544" y="0"/>
                </a:lnTo>
                <a:lnTo>
                  <a:pt x="320954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4884942" y="4114271"/>
            <a:ext cx="3573515" cy="4167365"/>
          </a:xfrm>
          <a:custGeom>
            <a:avLst/>
            <a:gdLst/>
            <a:ahLst/>
            <a:cxnLst/>
            <a:rect r="r" b="b" t="t" l="l"/>
            <a:pathLst>
              <a:path h="4167365" w="3573515">
                <a:moveTo>
                  <a:pt x="0" y="0"/>
                </a:moveTo>
                <a:lnTo>
                  <a:pt x="3573515" y="0"/>
                </a:lnTo>
                <a:lnTo>
                  <a:pt x="3573515" y="4167365"/>
                </a:lnTo>
                <a:lnTo>
                  <a:pt x="0" y="4167365"/>
                </a:lnTo>
                <a:lnTo>
                  <a:pt x="0" y="0"/>
                </a:lnTo>
                <a:close/>
              </a:path>
            </a:pathLst>
          </a:custGeom>
          <a:blipFill>
            <a:blip r:embed="rId14"/>
            <a:stretch>
              <a:fillRect l="0" t="0" r="0" b="0"/>
            </a:stretch>
          </a:blipFill>
        </p:spPr>
      </p:sp>
      <p:sp>
        <p:nvSpPr>
          <p:cNvPr name="TextBox 17" id="17"/>
          <p:cNvSpPr txBox="true"/>
          <p:nvPr/>
        </p:nvSpPr>
        <p:spPr>
          <a:xfrm rot="0">
            <a:off x="10265928" y="783312"/>
            <a:ext cx="6965228" cy="1149350"/>
          </a:xfrm>
          <a:prstGeom prst="rect">
            <a:avLst/>
          </a:prstGeom>
        </p:spPr>
        <p:txBody>
          <a:bodyPr anchor="t" rtlCol="false" tIns="0" lIns="0" bIns="0" rIns="0">
            <a:spAutoFit/>
          </a:bodyPr>
          <a:lstStyle/>
          <a:p>
            <a:pPr algn="ctr">
              <a:lnSpc>
                <a:spcPts val="8800"/>
              </a:lnSpc>
            </a:pPr>
            <a:r>
              <a:rPr lang="en-US" sz="8000">
                <a:solidFill>
                  <a:srgbClr val="FFFAF2"/>
                </a:solidFill>
                <a:latin typeface="Genty"/>
                <a:ea typeface="Genty"/>
                <a:cs typeface="Genty"/>
                <a:sym typeface="Genty"/>
              </a:rPr>
              <a:t>User-based CF</a:t>
            </a:r>
          </a:p>
        </p:txBody>
      </p:sp>
      <p:sp>
        <p:nvSpPr>
          <p:cNvPr name="TextBox 18" id="18"/>
          <p:cNvSpPr txBox="true"/>
          <p:nvPr/>
        </p:nvSpPr>
        <p:spPr>
          <a:xfrm rot="0">
            <a:off x="9670564" y="4717885"/>
            <a:ext cx="7092080" cy="2933700"/>
          </a:xfrm>
          <a:prstGeom prst="rect">
            <a:avLst/>
          </a:prstGeom>
        </p:spPr>
        <p:txBody>
          <a:bodyPr anchor="t" rtlCol="false" tIns="0" lIns="0" bIns="0" rIns="0">
            <a:spAutoFit/>
          </a:bodyPr>
          <a:lstStyle/>
          <a:p>
            <a:pPr algn="l" marL="604523" indent="-302261" lvl="1">
              <a:lnSpc>
                <a:spcPts val="3360"/>
              </a:lnSpc>
              <a:buFont typeface="Arial"/>
              <a:buChar char="•"/>
            </a:pPr>
            <a:r>
              <a:rPr lang="en-US" sz="2800">
                <a:solidFill>
                  <a:srgbClr val="121212"/>
                </a:solidFill>
                <a:latin typeface="Francois One"/>
                <a:ea typeface="Francois One"/>
                <a:cs typeface="Francois One"/>
                <a:sym typeface="Francois One"/>
              </a:rPr>
              <a:t>Xây dựng Bản đồ Đặc trưng Nội dung (Movie-Genre Map)</a:t>
            </a:r>
          </a:p>
          <a:p>
            <a:pPr algn="l" marL="604523" indent="-302261" lvl="1">
              <a:lnSpc>
                <a:spcPts val="3360"/>
              </a:lnSpc>
              <a:buFont typeface="Arial"/>
              <a:buChar char="•"/>
            </a:pPr>
            <a:r>
              <a:rPr lang="en-US" sz="2800">
                <a:solidFill>
                  <a:srgbClr val="121212"/>
                </a:solidFill>
                <a:latin typeface="Francois One"/>
                <a:ea typeface="Francois One"/>
                <a:cs typeface="Francois One"/>
                <a:sym typeface="Francois One"/>
              </a:rPr>
              <a:t> Tính toán Thiên vị Đánh giá Người dùng (User Rating Bias)</a:t>
            </a:r>
          </a:p>
          <a:p>
            <a:pPr algn="l" marL="604523" indent="-302261" lvl="1">
              <a:lnSpc>
                <a:spcPts val="3360"/>
              </a:lnSpc>
              <a:buFont typeface="Arial"/>
              <a:buChar char="•"/>
            </a:pPr>
            <a:r>
              <a:rPr lang="en-US" sz="2800">
                <a:solidFill>
                  <a:srgbClr val="121212"/>
                </a:solidFill>
                <a:latin typeface="Francois One"/>
                <a:ea typeface="Francois One"/>
                <a:cs typeface="Francois One"/>
                <a:sym typeface="Francois One"/>
              </a:rPr>
              <a:t>Xây dựng Tập hợp Phim đã Đánh giá (User-Rated Set)</a:t>
            </a:r>
          </a:p>
          <a:p>
            <a:pPr algn="l">
              <a:lnSpc>
                <a:spcPts val="336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59052" y="411550"/>
            <a:ext cx="8019484" cy="1826200"/>
            <a:chOff x="0" y="0"/>
            <a:chExt cx="3490513" cy="794861"/>
          </a:xfrm>
        </p:grpSpPr>
        <p:sp>
          <p:nvSpPr>
            <p:cNvPr name="Freeform 4" id="4"/>
            <p:cNvSpPr/>
            <p:nvPr/>
          </p:nvSpPr>
          <p:spPr>
            <a:xfrm flipH="false" flipV="false" rot="0">
              <a:off x="48260" y="4826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121212"/>
            </a:solidFill>
          </p:spPr>
        </p:sp>
        <p:sp>
          <p:nvSpPr>
            <p:cNvPr name="Freeform 5" id="5"/>
            <p:cNvSpPr/>
            <p:nvPr/>
          </p:nvSpPr>
          <p:spPr>
            <a:xfrm flipH="false" flipV="false" rot="0">
              <a:off x="6350" y="635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2D65B2"/>
            </a:solidFill>
          </p:spPr>
        </p:sp>
        <p:sp>
          <p:nvSpPr>
            <p:cNvPr name="Freeform 6" id="6"/>
            <p:cNvSpPr/>
            <p:nvPr/>
          </p:nvSpPr>
          <p:spPr>
            <a:xfrm flipH="false" flipV="false" rot="0">
              <a:off x="0" y="0"/>
              <a:ext cx="3454953" cy="759301"/>
            </a:xfrm>
            <a:custGeom>
              <a:avLst/>
              <a:gdLst/>
              <a:ahLst/>
              <a:cxnLst/>
              <a:rect r="r" b="b" t="t" l="l"/>
              <a:pathLst>
                <a:path h="759301" w="3454953">
                  <a:moveTo>
                    <a:pt x="3454953" y="759301"/>
                  </a:moveTo>
                  <a:lnTo>
                    <a:pt x="0" y="759301"/>
                  </a:lnTo>
                  <a:lnTo>
                    <a:pt x="0" y="0"/>
                  </a:lnTo>
                  <a:lnTo>
                    <a:pt x="3454953" y="0"/>
                  </a:lnTo>
                  <a:lnTo>
                    <a:pt x="3454953" y="759301"/>
                  </a:lnTo>
                  <a:close/>
                  <a:moveTo>
                    <a:pt x="12700" y="746601"/>
                  </a:moveTo>
                  <a:lnTo>
                    <a:pt x="3442253" y="746601"/>
                  </a:lnTo>
                  <a:lnTo>
                    <a:pt x="3442253" y="12700"/>
                  </a:lnTo>
                  <a:lnTo>
                    <a:pt x="12700" y="12700"/>
                  </a:lnTo>
                  <a:lnTo>
                    <a:pt x="12700" y="746601"/>
                  </a:lnTo>
                  <a:close/>
                </a:path>
              </a:pathLst>
            </a:custGeom>
            <a:solidFill>
              <a:srgbClr val="121212"/>
            </a:solidFill>
          </p:spPr>
        </p:sp>
      </p:grpSp>
      <p:grpSp>
        <p:nvGrpSpPr>
          <p:cNvPr name="Group 7" id="7"/>
          <p:cNvGrpSpPr/>
          <p:nvPr/>
        </p:nvGrpSpPr>
        <p:grpSpPr>
          <a:xfrm rot="0">
            <a:off x="9206861" y="5143500"/>
            <a:ext cx="8019484" cy="3221127"/>
            <a:chOff x="0" y="0"/>
            <a:chExt cx="3490513" cy="1402009"/>
          </a:xfrm>
        </p:grpSpPr>
        <p:sp>
          <p:nvSpPr>
            <p:cNvPr name="Freeform 8" id="8"/>
            <p:cNvSpPr/>
            <p:nvPr/>
          </p:nvSpPr>
          <p:spPr>
            <a:xfrm flipH="false" flipV="false" rot="0">
              <a:off x="48260" y="48260"/>
              <a:ext cx="3442253" cy="1353749"/>
            </a:xfrm>
            <a:custGeom>
              <a:avLst/>
              <a:gdLst/>
              <a:ahLst/>
              <a:cxnLst/>
              <a:rect r="r" b="b" t="t" l="l"/>
              <a:pathLst>
                <a:path h="1353749" w="3442253">
                  <a:moveTo>
                    <a:pt x="0" y="0"/>
                  </a:moveTo>
                  <a:lnTo>
                    <a:pt x="3442253" y="0"/>
                  </a:lnTo>
                  <a:lnTo>
                    <a:pt x="3442253" y="1353749"/>
                  </a:lnTo>
                  <a:lnTo>
                    <a:pt x="0" y="1353749"/>
                  </a:lnTo>
                  <a:close/>
                </a:path>
              </a:pathLst>
            </a:custGeom>
            <a:solidFill>
              <a:srgbClr val="121212"/>
            </a:solidFill>
          </p:spPr>
        </p:sp>
        <p:sp>
          <p:nvSpPr>
            <p:cNvPr name="Freeform 9" id="9"/>
            <p:cNvSpPr/>
            <p:nvPr/>
          </p:nvSpPr>
          <p:spPr>
            <a:xfrm flipH="false" flipV="false" rot="0">
              <a:off x="6350" y="6350"/>
              <a:ext cx="3442253" cy="1353749"/>
            </a:xfrm>
            <a:custGeom>
              <a:avLst/>
              <a:gdLst/>
              <a:ahLst/>
              <a:cxnLst/>
              <a:rect r="r" b="b" t="t" l="l"/>
              <a:pathLst>
                <a:path h="1353749" w="3442253">
                  <a:moveTo>
                    <a:pt x="0" y="0"/>
                  </a:moveTo>
                  <a:lnTo>
                    <a:pt x="3442253" y="0"/>
                  </a:lnTo>
                  <a:lnTo>
                    <a:pt x="3442253" y="1353749"/>
                  </a:lnTo>
                  <a:lnTo>
                    <a:pt x="0" y="1353749"/>
                  </a:lnTo>
                  <a:close/>
                </a:path>
              </a:pathLst>
            </a:custGeom>
            <a:solidFill>
              <a:srgbClr val="FFFAF2"/>
            </a:solidFill>
          </p:spPr>
        </p:sp>
        <p:sp>
          <p:nvSpPr>
            <p:cNvPr name="Freeform 10" id="10"/>
            <p:cNvSpPr/>
            <p:nvPr/>
          </p:nvSpPr>
          <p:spPr>
            <a:xfrm flipH="false" flipV="false" rot="0">
              <a:off x="0" y="0"/>
              <a:ext cx="3454953" cy="1366449"/>
            </a:xfrm>
            <a:custGeom>
              <a:avLst/>
              <a:gdLst/>
              <a:ahLst/>
              <a:cxnLst/>
              <a:rect r="r" b="b" t="t" l="l"/>
              <a:pathLst>
                <a:path h="1366449" w="3454953">
                  <a:moveTo>
                    <a:pt x="3454953" y="1366449"/>
                  </a:moveTo>
                  <a:lnTo>
                    <a:pt x="0" y="1366449"/>
                  </a:lnTo>
                  <a:lnTo>
                    <a:pt x="0" y="0"/>
                  </a:lnTo>
                  <a:lnTo>
                    <a:pt x="3454953" y="0"/>
                  </a:lnTo>
                  <a:lnTo>
                    <a:pt x="3454953" y="1366449"/>
                  </a:lnTo>
                  <a:close/>
                  <a:moveTo>
                    <a:pt x="12700" y="1353749"/>
                  </a:moveTo>
                  <a:lnTo>
                    <a:pt x="3442253" y="1353749"/>
                  </a:lnTo>
                  <a:lnTo>
                    <a:pt x="3442253" y="12700"/>
                  </a:lnTo>
                  <a:lnTo>
                    <a:pt x="12700" y="12700"/>
                  </a:lnTo>
                  <a:lnTo>
                    <a:pt x="12700" y="1353749"/>
                  </a:lnTo>
                  <a:close/>
                </a:path>
              </a:pathLst>
            </a:custGeom>
            <a:solidFill>
              <a:srgbClr val="121212"/>
            </a:solidFill>
          </p:spPr>
        </p:sp>
      </p:grpSp>
      <p:sp>
        <p:nvSpPr>
          <p:cNvPr name="Freeform 11" id="11"/>
          <p:cNvSpPr/>
          <p:nvPr/>
        </p:nvSpPr>
        <p:spPr>
          <a:xfrm flipH="true" flipV="false" rot="-1587665">
            <a:off x="-412672" y="3782970"/>
            <a:ext cx="3063017" cy="1598338"/>
          </a:xfrm>
          <a:custGeom>
            <a:avLst/>
            <a:gdLst/>
            <a:ahLst/>
            <a:cxnLst/>
            <a:rect r="r" b="b" t="t" l="l"/>
            <a:pathLst>
              <a:path h="1598338" w="3063017">
                <a:moveTo>
                  <a:pt x="3063016" y="0"/>
                </a:moveTo>
                <a:lnTo>
                  <a:pt x="0" y="0"/>
                </a:lnTo>
                <a:lnTo>
                  <a:pt x="0" y="1598338"/>
                </a:lnTo>
                <a:lnTo>
                  <a:pt x="3063016" y="1598338"/>
                </a:lnTo>
                <a:lnTo>
                  <a:pt x="30630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374248" y="2975062"/>
            <a:ext cx="1337437" cy="1599109"/>
          </a:xfrm>
          <a:custGeom>
            <a:avLst/>
            <a:gdLst/>
            <a:ahLst/>
            <a:cxnLst/>
            <a:rect r="r" b="b" t="t" l="l"/>
            <a:pathLst>
              <a:path h="1599109" w="1337437">
                <a:moveTo>
                  <a:pt x="0" y="0"/>
                </a:moveTo>
                <a:lnTo>
                  <a:pt x="1337437" y="0"/>
                </a:lnTo>
                <a:lnTo>
                  <a:pt x="1337437" y="1599110"/>
                </a:lnTo>
                <a:lnTo>
                  <a:pt x="0" y="1599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02351">
            <a:off x="7791435" y="9103079"/>
            <a:ext cx="1261753" cy="1339699"/>
          </a:xfrm>
          <a:custGeom>
            <a:avLst/>
            <a:gdLst/>
            <a:ahLst/>
            <a:cxnLst/>
            <a:rect r="r" b="b" t="t" l="l"/>
            <a:pathLst>
              <a:path h="1339699" w="1261753">
                <a:moveTo>
                  <a:pt x="0" y="0"/>
                </a:moveTo>
                <a:lnTo>
                  <a:pt x="1261753" y="0"/>
                </a:lnTo>
                <a:lnTo>
                  <a:pt x="1261753" y="1339699"/>
                </a:lnTo>
                <a:lnTo>
                  <a:pt x="0" y="1339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542629" y="2237750"/>
            <a:ext cx="10673974" cy="2096673"/>
          </a:xfrm>
          <a:custGeom>
            <a:avLst/>
            <a:gdLst/>
            <a:ahLst/>
            <a:cxnLst/>
            <a:rect r="r" b="b" t="t" l="l"/>
            <a:pathLst>
              <a:path h="2096673" w="10673974">
                <a:moveTo>
                  <a:pt x="0" y="0"/>
                </a:moveTo>
                <a:lnTo>
                  <a:pt x="10673974" y="0"/>
                </a:lnTo>
                <a:lnTo>
                  <a:pt x="10673974" y="2096673"/>
                </a:lnTo>
                <a:lnTo>
                  <a:pt x="0" y="2096673"/>
                </a:lnTo>
                <a:lnTo>
                  <a:pt x="0" y="0"/>
                </a:lnTo>
                <a:close/>
              </a:path>
            </a:pathLst>
          </a:custGeom>
          <a:blipFill>
            <a:blip r:embed="rId10"/>
            <a:stretch>
              <a:fillRect l="0" t="0" r="0" b="0"/>
            </a:stretch>
          </a:blipFill>
        </p:spPr>
      </p:sp>
      <p:sp>
        <p:nvSpPr>
          <p:cNvPr name="Freeform 15" id="15"/>
          <p:cNvSpPr/>
          <p:nvPr/>
        </p:nvSpPr>
        <p:spPr>
          <a:xfrm flipH="false" flipV="false" rot="0">
            <a:off x="2072983" y="4574172"/>
            <a:ext cx="4816044" cy="5361992"/>
          </a:xfrm>
          <a:custGeom>
            <a:avLst/>
            <a:gdLst/>
            <a:ahLst/>
            <a:cxnLst/>
            <a:rect r="r" b="b" t="t" l="l"/>
            <a:pathLst>
              <a:path h="5361992" w="4816044">
                <a:moveTo>
                  <a:pt x="0" y="0"/>
                </a:moveTo>
                <a:lnTo>
                  <a:pt x="4816044" y="0"/>
                </a:lnTo>
                <a:lnTo>
                  <a:pt x="4816044" y="5361992"/>
                </a:lnTo>
                <a:lnTo>
                  <a:pt x="0" y="53619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0265928" y="783312"/>
            <a:ext cx="6965228" cy="1149350"/>
          </a:xfrm>
          <a:prstGeom prst="rect">
            <a:avLst/>
          </a:prstGeom>
        </p:spPr>
        <p:txBody>
          <a:bodyPr anchor="t" rtlCol="false" tIns="0" lIns="0" bIns="0" rIns="0">
            <a:spAutoFit/>
          </a:bodyPr>
          <a:lstStyle/>
          <a:p>
            <a:pPr algn="ctr">
              <a:lnSpc>
                <a:spcPts val="8800"/>
              </a:lnSpc>
            </a:pPr>
            <a:r>
              <a:rPr lang="en-US" sz="8000">
                <a:solidFill>
                  <a:srgbClr val="FFFAF2"/>
                </a:solidFill>
                <a:latin typeface="Genty"/>
                <a:ea typeface="Genty"/>
                <a:cs typeface="Genty"/>
                <a:sym typeface="Genty"/>
              </a:rPr>
              <a:t>User-based CF</a:t>
            </a:r>
          </a:p>
        </p:txBody>
      </p:sp>
      <p:sp>
        <p:nvSpPr>
          <p:cNvPr name="TextBox 17" id="17"/>
          <p:cNvSpPr txBox="true"/>
          <p:nvPr/>
        </p:nvSpPr>
        <p:spPr>
          <a:xfrm rot="0">
            <a:off x="2433356" y="6213310"/>
            <a:ext cx="4095299" cy="2444750"/>
          </a:xfrm>
          <a:prstGeom prst="rect">
            <a:avLst/>
          </a:prstGeom>
        </p:spPr>
        <p:txBody>
          <a:bodyPr anchor="t" rtlCol="false" tIns="0" lIns="0" bIns="0" rIns="0">
            <a:spAutoFit/>
          </a:bodyPr>
          <a:lstStyle/>
          <a:p>
            <a:pPr algn="ctr">
              <a:lnSpc>
                <a:spcPts val="3850"/>
              </a:lnSpc>
              <a:spcBef>
                <a:spcPct val="0"/>
              </a:spcBef>
            </a:pPr>
            <a:r>
              <a:rPr lang="en-US" sz="3500">
                <a:solidFill>
                  <a:srgbClr val="000000"/>
                </a:solidFill>
                <a:latin typeface="Cabin"/>
                <a:ea typeface="Cabin"/>
                <a:cs typeface="Cabin"/>
                <a:sym typeface="Cabin"/>
              </a:rPr>
              <a:t>Trên tập dữ liệu MovieLens Latest-Small, U = 610 → cần tính ~371.000 cặp tương đồng</a:t>
            </a:r>
          </a:p>
        </p:txBody>
      </p:sp>
      <p:sp>
        <p:nvSpPr>
          <p:cNvPr name="TextBox 18" id="18"/>
          <p:cNvSpPr txBox="true"/>
          <p:nvPr/>
        </p:nvSpPr>
        <p:spPr>
          <a:xfrm rot="0">
            <a:off x="9239816" y="7325563"/>
            <a:ext cx="8019484" cy="785060"/>
          </a:xfrm>
          <a:prstGeom prst="rect">
            <a:avLst/>
          </a:prstGeom>
        </p:spPr>
        <p:txBody>
          <a:bodyPr anchor="t" rtlCol="false" tIns="0" lIns="0" bIns="0" rIns="0">
            <a:spAutoFit/>
          </a:bodyPr>
          <a:lstStyle/>
          <a:p>
            <a:pPr algn="ctr">
              <a:lnSpc>
                <a:spcPts val="6122"/>
              </a:lnSpc>
              <a:spcBef>
                <a:spcPct val="0"/>
              </a:spcBef>
            </a:pPr>
            <a:r>
              <a:rPr lang="en-US" sz="5565">
                <a:solidFill>
                  <a:srgbClr val="000000"/>
                </a:solidFill>
                <a:latin typeface="Genty"/>
                <a:ea typeface="Genty"/>
                <a:cs typeface="Genty"/>
                <a:sym typeface="Genty"/>
              </a:rPr>
              <a:t>Silhouette Method</a:t>
            </a:r>
          </a:p>
        </p:txBody>
      </p:sp>
      <p:sp>
        <p:nvSpPr>
          <p:cNvPr name="TextBox 19" id="19"/>
          <p:cNvSpPr txBox="true"/>
          <p:nvPr/>
        </p:nvSpPr>
        <p:spPr>
          <a:xfrm rot="0">
            <a:off x="9155097" y="5969003"/>
            <a:ext cx="8019484" cy="785060"/>
          </a:xfrm>
          <a:prstGeom prst="rect">
            <a:avLst/>
          </a:prstGeom>
        </p:spPr>
        <p:txBody>
          <a:bodyPr anchor="t" rtlCol="false" tIns="0" lIns="0" bIns="0" rIns="0">
            <a:spAutoFit/>
          </a:bodyPr>
          <a:lstStyle/>
          <a:p>
            <a:pPr algn="ctr">
              <a:lnSpc>
                <a:spcPts val="6122"/>
              </a:lnSpc>
              <a:spcBef>
                <a:spcPct val="0"/>
              </a:spcBef>
            </a:pPr>
            <a:r>
              <a:rPr lang="en-US" sz="5565">
                <a:solidFill>
                  <a:srgbClr val="000000"/>
                </a:solidFill>
                <a:latin typeface="Genty"/>
                <a:ea typeface="Genty"/>
                <a:cs typeface="Genty"/>
                <a:sym typeface="Genty"/>
              </a:rPr>
              <a:t>Elbow Method</a:t>
            </a:r>
          </a:p>
        </p:txBody>
      </p:sp>
      <p:sp>
        <p:nvSpPr>
          <p:cNvPr name="Freeform 20" id="20"/>
          <p:cNvSpPr/>
          <p:nvPr/>
        </p:nvSpPr>
        <p:spPr>
          <a:xfrm flipH="true" flipV="false" rot="-1587665">
            <a:off x="6724311" y="7061261"/>
            <a:ext cx="3063017" cy="1598338"/>
          </a:xfrm>
          <a:custGeom>
            <a:avLst/>
            <a:gdLst/>
            <a:ahLst/>
            <a:cxnLst/>
            <a:rect r="r" b="b" t="t" l="l"/>
            <a:pathLst>
              <a:path h="1598338" w="3063017">
                <a:moveTo>
                  <a:pt x="3063017" y="0"/>
                </a:moveTo>
                <a:lnTo>
                  <a:pt x="0" y="0"/>
                </a:lnTo>
                <a:lnTo>
                  <a:pt x="0" y="1598337"/>
                </a:lnTo>
                <a:lnTo>
                  <a:pt x="3063017" y="1598337"/>
                </a:lnTo>
                <a:lnTo>
                  <a:pt x="30630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59052" y="411550"/>
            <a:ext cx="8019484" cy="1826200"/>
            <a:chOff x="0" y="0"/>
            <a:chExt cx="3490513" cy="794861"/>
          </a:xfrm>
        </p:grpSpPr>
        <p:sp>
          <p:nvSpPr>
            <p:cNvPr name="Freeform 4" id="4"/>
            <p:cNvSpPr/>
            <p:nvPr/>
          </p:nvSpPr>
          <p:spPr>
            <a:xfrm flipH="false" flipV="false" rot="0">
              <a:off x="48260" y="4826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121212"/>
            </a:solidFill>
          </p:spPr>
        </p:sp>
        <p:sp>
          <p:nvSpPr>
            <p:cNvPr name="Freeform 5" id="5"/>
            <p:cNvSpPr/>
            <p:nvPr/>
          </p:nvSpPr>
          <p:spPr>
            <a:xfrm flipH="false" flipV="false" rot="0">
              <a:off x="6350" y="635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2D65B2"/>
            </a:solidFill>
          </p:spPr>
        </p:sp>
        <p:sp>
          <p:nvSpPr>
            <p:cNvPr name="Freeform 6" id="6"/>
            <p:cNvSpPr/>
            <p:nvPr/>
          </p:nvSpPr>
          <p:spPr>
            <a:xfrm flipH="false" flipV="false" rot="0">
              <a:off x="0" y="0"/>
              <a:ext cx="3454953" cy="759301"/>
            </a:xfrm>
            <a:custGeom>
              <a:avLst/>
              <a:gdLst/>
              <a:ahLst/>
              <a:cxnLst/>
              <a:rect r="r" b="b" t="t" l="l"/>
              <a:pathLst>
                <a:path h="759301" w="3454953">
                  <a:moveTo>
                    <a:pt x="3454953" y="759301"/>
                  </a:moveTo>
                  <a:lnTo>
                    <a:pt x="0" y="759301"/>
                  </a:lnTo>
                  <a:lnTo>
                    <a:pt x="0" y="0"/>
                  </a:lnTo>
                  <a:lnTo>
                    <a:pt x="3454953" y="0"/>
                  </a:lnTo>
                  <a:lnTo>
                    <a:pt x="3454953" y="759301"/>
                  </a:lnTo>
                  <a:close/>
                  <a:moveTo>
                    <a:pt x="12700" y="746601"/>
                  </a:moveTo>
                  <a:lnTo>
                    <a:pt x="3442253" y="746601"/>
                  </a:lnTo>
                  <a:lnTo>
                    <a:pt x="3442253" y="12700"/>
                  </a:lnTo>
                  <a:lnTo>
                    <a:pt x="12700" y="12700"/>
                  </a:lnTo>
                  <a:lnTo>
                    <a:pt x="12700" y="746601"/>
                  </a:lnTo>
                  <a:close/>
                </a:path>
              </a:pathLst>
            </a:custGeom>
            <a:solidFill>
              <a:srgbClr val="121212"/>
            </a:solidFill>
          </p:spPr>
        </p:sp>
      </p:grpSp>
      <p:grpSp>
        <p:nvGrpSpPr>
          <p:cNvPr name="Group 7" id="7"/>
          <p:cNvGrpSpPr/>
          <p:nvPr/>
        </p:nvGrpSpPr>
        <p:grpSpPr>
          <a:xfrm rot="0">
            <a:off x="151678" y="821585"/>
            <a:ext cx="5280983" cy="2121173"/>
            <a:chOff x="0" y="0"/>
            <a:chExt cx="3490513" cy="1402009"/>
          </a:xfrm>
        </p:grpSpPr>
        <p:sp>
          <p:nvSpPr>
            <p:cNvPr name="Freeform 8" id="8"/>
            <p:cNvSpPr/>
            <p:nvPr/>
          </p:nvSpPr>
          <p:spPr>
            <a:xfrm flipH="false" flipV="false" rot="0">
              <a:off x="48260" y="48260"/>
              <a:ext cx="3442253" cy="1353749"/>
            </a:xfrm>
            <a:custGeom>
              <a:avLst/>
              <a:gdLst/>
              <a:ahLst/>
              <a:cxnLst/>
              <a:rect r="r" b="b" t="t" l="l"/>
              <a:pathLst>
                <a:path h="1353749" w="3442253">
                  <a:moveTo>
                    <a:pt x="0" y="0"/>
                  </a:moveTo>
                  <a:lnTo>
                    <a:pt x="3442253" y="0"/>
                  </a:lnTo>
                  <a:lnTo>
                    <a:pt x="3442253" y="1353749"/>
                  </a:lnTo>
                  <a:lnTo>
                    <a:pt x="0" y="1353749"/>
                  </a:lnTo>
                  <a:close/>
                </a:path>
              </a:pathLst>
            </a:custGeom>
            <a:solidFill>
              <a:srgbClr val="121212"/>
            </a:solidFill>
          </p:spPr>
        </p:sp>
        <p:sp>
          <p:nvSpPr>
            <p:cNvPr name="Freeform 9" id="9"/>
            <p:cNvSpPr/>
            <p:nvPr/>
          </p:nvSpPr>
          <p:spPr>
            <a:xfrm flipH="false" flipV="false" rot="0">
              <a:off x="6350" y="6350"/>
              <a:ext cx="3442253" cy="1353749"/>
            </a:xfrm>
            <a:custGeom>
              <a:avLst/>
              <a:gdLst/>
              <a:ahLst/>
              <a:cxnLst/>
              <a:rect r="r" b="b" t="t" l="l"/>
              <a:pathLst>
                <a:path h="1353749" w="3442253">
                  <a:moveTo>
                    <a:pt x="0" y="0"/>
                  </a:moveTo>
                  <a:lnTo>
                    <a:pt x="3442253" y="0"/>
                  </a:lnTo>
                  <a:lnTo>
                    <a:pt x="3442253" y="1353749"/>
                  </a:lnTo>
                  <a:lnTo>
                    <a:pt x="0" y="1353749"/>
                  </a:lnTo>
                  <a:close/>
                </a:path>
              </a:pathLst>
            </a:custGeom>
            <a:solidFill>
              <a:srgbClr val="FFFAF2"/>
            </a:solidFill>
          </p:spPr>
        </p:sp>
        <p:sp>
          <p:nvSpPr>
            <p:cNvPr name="Freeform 10" id="10"/>
            <p:cNvSpPr/>
            <p:nvPr/>
          </p:nvSpPr>
          <p:spPr>
            <a:xfrm flipH="false" flipV="false" rot="0">
              <a:off x="0" y="0"/>
              <a:ext cx="3454953" cy="1366449"/>
            </a:xfrm>
            <a:custGeom>
              <a:avLst/>
              <a:gdLst/>
              <a:ahLst/>
              <a:cxnLst/>
              <a:rect r="r" b="b" t="t" l="l"/>
              <a:pathLst>
                <a:path h="1366449" w="3454953">
                  <a:moveTo>
                    <a:pt x="3454953" y="1366449"/>
                  </a:moveTo>
                  <a:lnTo>
                    <a:pt x="0" y="1366449"/>
                  </a:lnTo>
                  <a:lnTo>
                    <a:pt x="0" y="0"/>
                  </a:lnTo>
                  <a:lnTo>
                    <a:pt x="3454953" y="0"/>
                  </a:lnTo>
                  <a:lnTo>
                    <a:pt x="3454953" y="1366449"/>
                  </a:lnTo>
                  <a:close/>
                  <a:moveTo>
                    <a:pt x="12700" y="1353749"/>
                  </a:moveTo>
                  <a:lnTo>
                    <a:pt x="3442253" y="1353749"/>
                  </a:lnTo>
                  <a:lnTo>
                    <a:pt x="3442253" y="12700"/>
                  </a:lnTo>
                  <a:lnTo>
                    <a:pt x="12700" y="12700"/>
                  </a:lnTo>
                  <a:lnTo>
                    <a:pt x="12700" y="1353749"/>
                  </a:lnTo>
                  <a:close/>
                </a:path>
              </a:pathLst>
            </a:custGeom>
            <a:solidFill>
              <a:srgbClr val="121212"/>
            </a:solidFill>
          </p:spPr>
        </p:sp>
      </p:grpSp>
      <p:sp>
        <p:nvSpPr>
          <p:cNvPr name="Freeform 11" id="11"/>
          <p:cNvSpPr/>
          <p:nvPr/>
        </p:nvSpPr>
        <p:spPr>
          <a:xfrm flipH="true" flipV="false" rot="-1587665">
            <a:off x="-502808" y="8459131"/>
            <a:ext cx="3063017" cy="1598338"/>
          </a:xfrm>
          <a:custGeom>
            <a:avLst/>
            <a:gdLst/>
            <a:ahLst/>
            <a:cxnLst/>
            <a:rect r="r" b="b" t="t" l="l"/>
            <a:pathLst>
              <a:path h="1598338" w="3063017">
                <a:moveTo>
                  <a:pt x="3063016" y="0"/>
                </a:moveTo>
                <a:lnTo>
                  <a:pt x="0" y="0"/>
                </a:lnTo>
                <a:lnTo>
                  <a:pt x="0" y="1598338"/>
                </a:lnTo>
                <a:lnTo>
                  <a:pt x="3063016" y="1598338"/>
                </a:lnTo>
                <a:lnTo>
                  <a:pt x="30630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374248" y="2975062"/>
            <a:ext cx="1337437" cy="1599109"/>
          </a:xfrm>
          <a:custGeom>
            <a:avLst/>
            <a:gdLst/>
            <a:ahLst/>
            <a:cxnLst/>
            <a:rect r="r" b="b" t="t" l="l"/>
            <a:pathLst>
              <a:path h="1599109" w="1337437">
                <a:moveTo>
                  <a:pt x="0" y="0"/>
                </a:moveTo>
                <a:lnTo>
                  <a:pt x="1337437" y="0"/>
                </a:lnTo>
                <a:lnTo>
                  <a:pt x="1337437" y="1599110"/>
                </a:lnTo>
                <a:lnTo>
                  <a:pt x="0" y="1599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02351">
            <a:off x="-1200887" y="5841750"/>
            <a:ext cx="1261753" cy="1339699"/>
          </a:xfrm>
          <a:custGeom>
            <a:avLst/>
            <a:gdLst/>
            <a:ahLst/>
            <a:cxnLst/>
            <a:rect r="r" b="b" t="t" l="l"/>
            <a:pathLst>
              <a:path h="1339699" w="1261753">
                <a:moveTo>
                  <a:pt x="0" y="0"/>
                </a:moveTo>
                <a:lnTo>
                  <a:pt x="1261753" y="0"/>
                </a:lnTo>
                <a:lnTo>
                  <a:pt x="1261753" y="1339699"/>
                </a:lnTo>
                <a:lnTo>
                  <a:pt x="0" y="1339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105332" y="2576606"/>
            <a:ext cx="12347685" cy="7440272"/>
          </a:xfrm>
          <a:custGeom>
            <a:avLst/>
            <a:gdLst/>
            <a:ahLst/>
            <a:cxnLst/>
            <a:rect r="r" b="b" t="t" l="l"/>
            <a:pathLst>
              <a:path h="7440272" w="12347685">
                <a:moveTo>
                  <a:pt x="0" y="0"/>
                </a:moveTo>
                <a:lnTo>
                  <a:pt x="12347685" y="0"/>
                </a:lnTo>
                <a:lnTo>
                  <a:pt x="12347685" y="7440272"/>
                </a:lnTo>
                <a:lnTo>
                  <a:pt x="0" y="7440272"/>
                </a:lnTo>
                <a:lnTo>
                  <a:pt x="0" y="0"/>
                </a:lnTo>
                <a:close/>
              </a:path>
            </a:pathLst>
          </a:custGeom>
          <a:blipFill>
            <a:blip r:embed="rId10"/>
            <a:stretch>
              <a:fillRect l="0" t="0" r="0" b="0"/>
            </a:stretch>
          </a:blipFill>
        </p:spPr>
      </p:sp>
      <p:sp>
        <p:nvSpPr>
          <p:cNvPr name="TextBox 15" id="15"/>
          <p:cNvSpPr txBox="true"/>
          <p:nvPr/>
        </p:nvSpPr>
        <p:spPr>
          <a:xfrm rot="0">
            <a:off x="10265928" y="783312"/>
            <a:ext cx="6965228" cy="1149350"/>
          </a:xfrm>
          <a:prstGeom prst="rect">
            <a:avLst/>
          </a:prstGeom>
        </p:spPr>
        <p:txBody>
          <a:bodyPr anchor="t" rtlCol="false" tIns="0" lIns="0" bIns="0" rIns="0">
            <a:spAutoFit/>
          </a:bodyPr>
          <a:lstStyle/>
          <a:p>
            <a:pPr algn="ctr">
              <a:lnSpc>
                <a:spcPts val="8800"/>
              </a:lnSpc>
            </a:pPr>
            <a:r>
              <a:rPr lang="en-US" sz="8000">
                <a:solidFill>
                  <a:srgbClr val="FFFAF2"/>
                </a:solidFill>
                <a:latin typeface="Genty"/>
                <a:ea typeface="Genty"/>
                <a:cs typeface="Genty"/>
                <a:sym typeface="Genty"/>
              </a:rPr>
              <a:t>User-based CF</a:t>
            </a:r>
          </a:p>
        </p:txBody>
      </p:sp>
      <p:sp>
        <p:nvSpPr>
          <p:cNvPr name="TextBox 16" id="16"/>
          <p:cNvSpPr txBox="true"/>
          <p:nvPr/>
        </p:nvSpPr>
        <p:spPr>
          <a:xfrm rot="0">
            <a:off x="382075" y="1568707"/>
            <a:ext cx="4747579" cy="785060"/>
          </a:xfrm>
          <a:prstGeom prst="rect">
            <a:avLst/>
          </a:prstGeom>
        </p:spPr>
        <p:txBody>
          <a:bodyPr anchor="t" rtlCol="false" tIns="0" lIns="0" bIns="0" rIns="0">
            <a:spAutoFit/>
          </a:bodyPr>
          <a:lstStyle/>
          <a:p>
            <a:pPr algn="ctr">
              <a:lnSpc>
                <a:spcPts val="6122"/>
              </a:lnSpc>
              <a:spcBef>
                <a:spcPct val="0"/>
              </a:spcBef>
            </a:pPr>
            <a:r>
              <a:rPr lang="en-US" sz="5565">
                <a:solidFill>
                  <a:srgbClr val="000000"/>
                </a:solidFill>
                <a:latin typeface="Genty"/>
                <a:ea typeface="Genty"/>
                <a:cs typeface="Genty"/>
                <a:sym typeface="Genty"/>
              </a:rPr>
              <a:t>Elbow Method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59052" y="411550"/>
            <a:ext cx="8019484" cy="1826200"/>
            <a:chOff x="0" y="0"/>
            <a:chExt cx="3490513" cy="794861"/>
          </a:xfrm>
        </p:grpSpPr>
        <p:sp>
          <p:nvSpPr>
            <p:cNvPr name="Freeform 4" id="4"/>
            <p:cNvSpPr/>
            <p:nvPr/>
          </p:nvSpPr>
          <p:spPr>
            <a:xfrm flipH="false" flipV="false" rot="0">
              <a:off x="48260" y="4826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121212"/>
            </a:solidFill>
          </p:spPr>
        </p:sp>
        <p:sp>
          <p:nvSpPr>
            <p:cNvPr name="Freeform 5" id="5"/>
            <p:cNvSpPr/>
            <p:nvPr/>
          </p:nvSpPr>
          <p:spPr>
            <a:xfrm flipH="false" flipV="false" rot="0">
              <a:off x="6350" y="635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2D65B2"/>
            </a:solidFill>
          </p:spPr>
        </p:sp>
        <p:sp>
          <p:nvSpPr>
            <p:cNvPr name="Freeform 6" id="6"/>
            <p:cNvSpPr/>
            <p:nvPr/>
          </p:nvSpPr>
          <p:spPr>
            <a:xfrm flipH="false" flipV="false" rot="0">
              <a:off x="0" y="0"/>
              <a:ext cx="3454953" cy="759301"/>
            </a:xfrm>
            <a:custGeom>
              <a:avLst/>
              <a:gdLst/>
              <a:ahLst/>
              <a:cxnLst/>
              <a:rect r="r" b="b" t="t" l="l"/>
              <a:pathLst>
                <a:path h="759301" w="3454953">
                  <a:moveTo>
                    <a:pt x="3454953" y="759301"/>
                  </a:moveTo>
                  <a:lnTo>
                    <a:pt x="0" y="759301"/>
                  </a:lnTo>
                  <a:lnTo>
                    <a:pt x="0" y="0"/>
                  </a:lnTo>
                  <a:lnTo>
                    <a:pt x="3454953" y="0"/>
                  </a:lnTo>
                  <a:lnTo>
                    <a:pt x="3454953" y="759301"/>
                  </a:lnTo>
                  <a:close/>
                  <a:moveTo>
                    <a:pt x="12700" y="746601"/>
                  </a:moveTo>
                  <a:lnTo>
                    <a:pt x="3442253" y="746601"/>
                  </a:lnTo>
                  <a:lnTo>
                    <a:pt x="3442253" y="12700"/>
                  </a:lnTo>
                  <a:lnTo>
                    <a:pt x="12700" y="12700"/>
                  </a:lnTo>
                  <a:lnTo>
                    <a:pt x="12700" y="746601"/>
                  </a:lnTo>
                  <a:close/>
                </a:path>
              </a:pathLst>
            </a:custGeom>
            <a:solidFill>
              <a:srgbClr val="121212"/>
            </a:solidFill>
          </p:spPr>
        </p:sp>
      </p:grpSp>
      <p:grpSp>
        <p:nvGrpSpPr>
          <p:cNvPr name="Group 7" id="7"/>
          <p:cNvGrpSpPr/>
          <p:nvPr/>
        </p:nvGrpSpPr>
        <p:grpSpPr>
          <a:xfrm rot="0">
            <a:off x="151678" y="821585"/>
            <a:ext cx="6407732" cy="1901490"/>
            <a:chOff x="0" y="0"/>
            <a:chExt cx="3677026" cy="1091155"/>
          </a:xfrm>
        </p:grpSpPr>
        <p:sp>
          <p:nvSpPr>
            <p:cNvPr name="Freeform 8" id="8"/>
            <p:cNvSpPr/>
            <p:nvPr/>
          </p:nvSpPr>
          <p:spPr>
            <a:xfrm flipH="false" flipV="false" rot="0">
              <a:off x="48260" y="48260"/>
              <a:ext cx="3628766" cy="1042895"/>
            </a:xfrm>
            <a:custGeom>
              <a:avLst/>
              <a:gdLst/>
              <a:ahLst/>
              <a:cxnLst/>
              <a:rect r="r" b="b" t="t" l="l"/>
              <a:pathLst>
                <a:path h="1042895" w="3628766">
                  <a:moveTo>
                    <a:pt x="0" y="0"/>
                  </a:moveTo>
                  <a:lnTo>
                    <a:pt x="3628766" y="0"/>
                  </a:lnTo>
                  <a:lnTo>
                    <a:pt x="3628766" y="1042895"/>
                  </a:lnTo>
                  <a:lnTo>
                    <a:pt x="0" y="1042895"/>
                  </a:lnTo>
                  <a:close/>
                </a:path>
              </a:pathLst>
            </a:custGeom>
            <a:solidFill>
              <a:srgbClr val="121212"/>
            </a:solidFill>
          </p:spPr>
        </p:sp>
        <p:sp>
          <p:nvSpPr>
            <p:cNvPr name="Freeform 9" id="9"/>
            <p:cNvSpPr/>
            <p:nvPr/>
          </p:nvSpPr>
          <p:spPr>
            <a:xfrm flipH="false" flipV="false" rot="0">
              <a:off x="6350" y="6350"/>
              <a:ext cx="3628766" cy="1042895"/>
            </a:xfrm>
            <a:custGeom>
              <a:avLst/>
              <a:gdLst/>
              <a:ahLst/>
              <a:cxnLst/>
              <a:rect r="r" b="b" t="t" l="l"/>
              <a:pathLst>
                <a:path h="1042895" w="3628766">
                  <a:moveTo>
                    <a:pt x="0" y="0"/>
                  </a:moveTo>
                  <a:lnTo>
                    <a:pt x="3628766" y="0"/>
                  </a:lnTo>
                  <a:lnTo>
                    <a:pt x="3628766" y="1042895"/>
                  </a:lnTo>
                  <a:lnTo>
                    <a:pt x="0" y="1042895"/>
                  </a:lnTo>
                  <a:close/>
                </a:path>
              </a:pathLst>
            </a:custGeom>
            <a:solidFill>
              <a:srgbClr val="FFFAF2"/>
            </a:solidFill>
          </p:spPr>
        </p:sp>
        <p:sp>
          <p:nvSpPr>
            <p:cNvPr name="Freeform 10" id="10"/>
            <p:cNvSpPr/>
            <p:nvPr/>
          </p:nvSpPr>
          <p:spPr>
            <a:xfrm flipH="false" flipV="false" rot="0">
              <a:off x="0" y="0"/>
              <a:ext cx="3641466" cy="1055595"/>
            </a:xfrm>
            <a:custGeom>
              <a:avLst/>
              <a:gdLst/>
              <a:ahLst/>
              <a:cxnLst/>
              <a:rect r="r" b="b" t="t" l="l"/>
              <a:pathLst>
                <a:path h="1055595" w="3641466">
                  <a:moveTo>
                    <a:pt x="3641466" y="1055595"/>
                  </a:moveTo>
                  <a:lnTo>
                    <a:pt x="0" y="1055595"/>
                  </a:lnTo>
                  <a:lnTo>
                    <a:pt x="0" y="0"/>
                  </a:lnTo>
                  <a:lnTo>
                    <a:pt x="3641466" y="0"/>
                  </a:lnTo>
                  <a:lnTo>
                    <a:pt x="3641466" y="1055595"/>
                  </a:lnTo>
                  <a:close/>
                  <a:moveTo>
                    <a:pt x="12700" y="1042895"/>
                  </a:moveTo>
                  <a:lnTo>
                    <a:pt x="3628766" y="1042895"/>
                  </a:lnTo>
                  <a:lnTo>
                    <a:pt x="3628766" y="12700"/>
                  </a:lnTo>
                  <a:lnTo>
                    <a:pt x="12700" y="12700"/>
                  </a:lnTo>
                  <a:lnTo>
                    <a:pt x="12700" y="1042895"/>
                  </a:lnTo>
                  <a:close/>
                </a:path>
              </a:pathLst>
            </a:custGeom>
            <a:solidFill>
              <a:srgbClr val="121212"/>
            </a:solidFill>
          </p:spPr>
        </p:sp>
      </p:grpSp>
      <p:sp>
        <p:nvSpPr>
          <p:cNvPr name="Freeform 11" id="11"/>
          <p:cNvSpPr/>
          <p:nvPr/>
        </p:nvSpPr>
        <p:spPr>
          <a:xfrm flipH="true" flipV="false" rot="-1587665">
            <a:off x="-502808" y="8459131"/>
            <a:ext cx="3063017" cy="1598338"/>
          </a:xfrm>
          <a:custGeom>
            <a:avLst/>
            <a:gdLst/>
            <a:ahLst/>
            <a:cxnLst/>
            <a:rect r="r" b="b" t="t" l="l"/>
            <a:pathLst>
              <a:path h="1598338" w="3063017">
                <a:moveTo>
                  <a:pt x="3063016" y="0"/>
                </a:moveTo>
                <a:lnTo>
                  <a:pt x="0" y="0"/>
                </a:lnTo>
                <a:lnTo>
                  <a:pt x="0" y="1598338"/>
                </a:lnTo>
                <a:lnTo>
                  <a:pt x="3063016" y="1598338"/>
                </a:lnTo>
                <a:lnTo>
                  <a:pt x="30630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374248" y="2975062"/>
            <a:ext cx="1337437" cy="1599109"/>
          </a:xfrm>
          <a:custGeom>
            <a:avLst/>
            <a:gdLst/>
            <a:ahLst/>
            <a:cxnLst/>
            <a:rect r="r" b="b" t="t" l="l"/>
            <a:pathLst>
              <a:path h="1599109" w="1337437">
                <a:moveTo>
                  <a:pt x="0" y="0"/>
                </a:moveTo>
                <a:lnTo>
                  <a:pt x="1337437" y="0"/>
                </a:lnTo>
                <a:lnTo>
                  <a:pt x="1337437" y="1599110"/>
                </a:lnTo>
                <a:lnTo>
                  <a:pt x="0" y="1599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02351">
            <a:off x="-1200887" y="5841750"/>
            <a:ext cx="1261753" cy="1339699"/>
          </a:xfrm>
          <a:custGeom>
            <a:avLst/>
            <a:gdLst/>
            <a:ahLst/>
            <a:cxnLst/>
            <a:rect r="r" b="b" t="t" l="l"/>
            <a:pathLst>
              <a:path h="1339699" w="1261753">
                <a:moveTo>
                  <a:pt x="0" y="0"/>
                </a:moveTo>
                <a:lnTo>
                  <a:pt x="1261753" y="0"/>
                </a:lnTo>
                <a:lnTo>
                  <a:pt x="1261753" y="1339699"/>
                </a:lnTo>
                <a:lnTo>
                  <a:pt x="0" y="1339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103617" y="2353767"/>
            <a:ext cx="13166577" cy="7933233"/>
          </a:xfrm>
          <a:custGeom>
            <a:avLst/>
            <a:gdLst/>
            <a:ahLst/>
            <a:cxnLst/>
            <a:rect r="r" b="b" t="t" l="l"/>
            <a:pathLst>
              <a:path h="7933233" w="13166577">
                <a:moveTo>
                  <a:pt x="0" y="0"/>
                </a:moveTo>
                <a:lnTo>
                  <a:pt x="13166577" y="0"/>
                </a:lnTo>
                <a:lnTo>
                  <a:pt x="13166577" y="7933233"/>
                </a:lnTo>
                <a:lnTo>
                  <a:pt x="0" y="7933233"/>
                </a:lnTo>
                <a:lnTo>
                  <a:pt x="0" y="0"/>
                </a:lnTo>
                <a:close/>
              </a:path>
            </a:pathLst>
          </a:custGeom>
          <a:blipFill>
            <a:blip r:embed="rId10"/>
            <a:stretch>
              <a:fillRect l="0" t="0" r="0" b="0"/>
            </a:stretch>
          </a:blipFill>
        </p:spPr>
      </p:sp>
      <p:sp>
        <p:nvSpPr>
          <p:cNvPr name="TextBox 15" id="15"/>
          <p:cNvSpPr txBox="true"/>
          <p:nvPr/>
        </p:nvSpPr>
        <p:spPr>
          <a:xfrm rot="0">
            <a:off x="10265928" y="783312"/>
            <a:ext cx="6965228" cy="1149350"/>
          </a:xfrm>
          <a:prstGeom prst="rect">
            <a:avLst/>
          </a:prstGeom>
        </p:spPr>
        <p:txBody>
          <a:bodyPr anchor="t" rtlCol="false" tIns="0" lIns="0" bIns="0" rIns="0">
            <a:spAutoFit/>
          </a:bodyPr>
          <a:lstStyle/>
          <a:p>
            <a:pPr algn="ctr">
              <a:lnSpc>
                <a:spcPts val="8800"/>
              </a:lnSpc>
            </a:pPr>
            <a:r>
              <a:rPr lang="en-US" sz="8000">
                <a:solidFill>
                  <a:srgbClr val="FFFAF2"/>
                </a:solidFill>
                <a:latin typeface="Genty"/>
                <a:ea typeface="Genty"/>
                <a:cs typeface="Genty"/>
                <a:sym typeface="Genty"/>
              </a:rPr>
              <a:t>User-based CF</a:t>
            </a:r>
          </a:p>
        </p:txBody>
      </p:sp>
      <p:sp>
        <p:nvSpPr>
          <p:cNvPr name="TextBox 16" id="16"/>
          <p:cNvSpPr txBox="true"/>
          <p:nvPr/>
        </p:nvSpPr>
        <p:spPr>
          <a:xfrm rot="0">
            <a:off x="382075" y="1568707"/>
            <a:ext cx="5852311" cy="785060"/>
          </a:xfrm>
          <a:prstGeom prst="rect">
            <a:avLst/>
          </a:prstGeom>
        </p:spPr>
        <p:txBody>
          <a:bodyPr anchor="t" rtlCol="false" tIns="0" lIns="0" bIns="0" rIns="0">
            <a:spAutoFit/>
          </a:bodyPr>
          <a:lstStyle/>
          <a:p>
            <a:pPr algn="ctr">
              <a:lnSpc>
                <a:spcPts val="6122"/>
              </a:lnSpc>
              <a:spcBef>
                <a:spcPct val="0"/>
              </a:spcBef>
            </a:pPr>
            <a:r>
              <a:rPr lang="en-US" sz="5565">
                <a:solidFill>
                  <a:srgbClr val="000000"/>
                </a:solidFill>
                <a:latin typeface="Genty"/>
                <a:ea typeface="Genty"/>
                <a:cs typeface="Genty"/>
                <a:sym typeface="Genty"/>
              </a:rPr>
              <a:t>Silhouetee</a:t>
            </a:r>
            <a:r>
              <a:rPr lang="en-US" sz="5565">
                <a:solidFill>
                  <a:srgbClr val="000000"/>
                </a:solidFill>
                <a:latin typeface="Genty"/>
                <a:ea typeface="Genty"/>
                <a:cs typeface="Genty"/>
                <a:sym typeface="Genty"/>
              </a:rPr>
              <a:t> Method</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59052" y="411550"/>
            <a:ext cx="8019484" cy="1826200"/>
            <a:chOff x="0" y="0"/>
            <a:chExt cx="3490513" cy="794861"/>
          </a:xfrm>
        </p:grpSpPr>
        <p:sp>
          <p:nvSpPr>
            <p:cNvPr name="Freeform 4" id="4"/>
            <p:cNvSpPr/>
            <p:nvPr/>
          </p:nvSpPr>
          <p:spPr>
            <a:xfrm flipH="false" flipV="false" rot="0">
              <a:off x="48260" y="4826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121212"/>
            </a:solidFill>
          </p:spPr>
        </p:sp>
        <p:sp>
          <p:nvSpPr>
            <p:cNvPr name="Freeform 5" id="5"/>
            <p:cNvSpPr/>
            <p:nvPr/>
          </p:nvSpPr>
          <p:spPr>
            <a:xfrm flipH="false" flipV="false" rot="0">
              <a:off x="6350" y="635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2D65B2"/>
            </a:solidFill>
          </p:spPr>
        </p:sp>
        <p:sp>
          <p:nvSpPr>
            <p:cNvPr name="Freeform 6" id="6"/>
            <p:cNvSpPr/>
            <p:nvPr/>
          </p:nvSpPr>
          <p:spPr>
            <a:xfrm flipH="false" flipV="false" rot="0">
              <a:off x="0" y="0"/>
              <a:ext cx="3454953" cy="759301"/>
            </a:xfrm>
            <a:custGeom>
              <a:avLst/>
              <a:gdLst/>
              <a:ahLst/>
              <a:cxnLst/>
              <a:rect r="r" b="b" t="t" l="l"/>
              <a:pathLst>
                <a:path h="759301" w="3454953">
                  <a:moveTo>
                    <a:pt x="3454953" y="759301"/>
                  </a:moveTo>
                  <a:lnTo>
                    <a:pt x="0" y="759301"/>
                  </a:lnTo>
                  <a:lnTo>
                    <a:pt x="0" y="0"/>
                  </a:lnTo>
                  <a:lnTo>
                    <a:pt x="3454953" y="0"/>
                  </a:lnTo>
                  <a:lnTo>
                    <a:pt x="3454953" y="759301"/>
                  </a:lnTo>
                  <a:close/>
                  <a:moveTo>
                    <a:pt x="12700" y="746601"/>
                  </a:moveTo>
                  <a:lnTo>
                    <a:pt x="3442253" y="746601"/>
                  </a:lnTo>
                  <a:lnTo>
                    <a:pt x="3442253" y="12700"/>
                  </a:lnTo>
                  <a:lnTo>
                    <a:pt x="12700" y="12700"/>
                  </a:lnTo>
                  <a:lnTo>
                    <a:pt x="12700" y="746601"/>
                  </a:lnTo>
                  <a:close/>
                </a:path>
              </a:pathLst>
            </a:custGeom>
            <a:solidFill>
              <a:srgbClr val="121212"/>
            </a:solidFill>
          </p:spPr>
        </p:sp>
      </p:grpSp>
      <p:grpSp>
        <p:nvGrpSpPr>
          <p:cNvPr name="Group 7" id="7"/>
          <p:cNvGrpSpPr/>
          <p:nvPr/>
        </p:nvGrpSpPr>
        <p:grpSpPr>
          <a:xfrm rot="0">
            <a:off x="151678" y="821585"/>
            <a:ext cx="6407732" cy="1901490"/>
            <a:chOff x="0" y="0"/>
            <a:chExt cx="3677026" cy="1091155"/>
          </a:xfrm>
        </p:grpSpPr>
        <p:sp>
          <p:nvSpPr>
            <p:cNvPr name="Freeform 8" id="8"/>
            <p:cNvSpPr/>
            <p:nvPr/>
          </p:nvSpPr>
          <p:spPr>
            <a:xfrm flipH="false" flipV="false" rot="0">
              <a:off x="48260" y="48260"/>
              <a:ext cx="3628766" cy="1042895"/>
            </a:xfrm>
            <a:custGeom>
              <a:avLst/>
              <a:gdLst/>
              <a:ahLst/>
              <a:cxnLst/>
              <a:rect r="r" b="b" t="t" l="l"/>
              <a:pathLst>
                <a:path h="1042895" w="3628766">
                  <a:moveTo>
                    <a:pt x="0" y="0"/>
                  </a:moveTo>
                  <a:lnTo>
                    <a:pt x="3628766" y="0"/>
                  </a:lnTo>
                  <a:lnTo>
                    <a:pt x="3628766" y="1042895"/>
                  </a:lnTo>
                  <a:lnTo>
                    <a:pt x="0" y="1042895"/>
                  </a:lnTo>
                  <a:close/>
                </a:path>
              </a:pathLst>
            </a:custGeom>
            <a:solidFill>
              <a:srgbClr val="121212"/>
            </a:solidFill>
          </p:spPr>
        </p:sp>
        <p:sp>
          <p:nvSpPr>
            <p:cNvPr name="Freeform 9" id="9"/>
            <p:cNvSpPr/>
            <p:nvPr/>
          </p:nvSpPr>
          <p:spPr>
            <a:xfrm flipH="false" flipV="false" rot="0">
              <a:off x="6350" y="6350"/>
              <a:ext cx="3628766" cy="1042895"/>
            </a:xfrm>
            <a:custGeom>
              <a:avLst/>
              <a:gdLst/>
              <a:ahLst/>
              <a:cxnLst/>
              <a:rect r="r" b="b" t="t" l="l"/>
              <a:pathLst>
                <a:path h="1042895" w="3628766">
                  <a:moveTo>
                    <a:pt x="0" y="0"/>
                  </a:moveTo>
                  <a:lnTo>
                    <a:pt x="3628766" y="0"/>
                  </a:lnTo>
                  <a:lnTo>
                    <a:pt x="3628766" y="1042895"/>
                  </a:lnTo>
                  <a:lnTo>
                    <a:pt x="0" y="1042895"/>
                  </a:lnTo>
                  <a:close/>
                </a:path>
              </a:pathLst>
            </a:custGeom>
            <a:solidFill>
              <a:srgbClr val="FFFAF2"/>
            </a:solidFill>
          </p:spPr>
        </p:sp>
        <p:sp>
          <p:nvSpPr>
            <p:cNvPr name="Freeform 10" id="10"/>
            <p:cNvSpPr/>
            <p:nvPr/>
          </p:nvSpPr>
          <p:spPr>
            <a:xfrm flipH="false" flipV="false" rot="0">
              <a:off x="0" y="0"/>
              <a:ext cx="3641466" cy="1055595"/>
            </a:xfrm>
            <a:custGeom>
              <a:avLst/>
              <a:gdLst/>
              <a:ahLst/>
              <a:cxnLst/>
              <a:rect r="r" b="b" t="t" l="l"/>
              <a:pathLst>
                <a:path h="1055595" w="3641466">
                  <a:moveTo>
                    <a:pt x="3641466" y="1055595"/>
                  </a:moveTo>
                  <a:lnTo>
                    <a:pt x="0" y="1055595"/>
                  </a:lnTo>
                  <a:lnTo>
                    <a:pt x="0" y="0"/>
                  </a:lnTo>
                  <a:lnTo>
                    <a:pt x="3641466" y="0"/>
                  </a:lnTo>
                  <a:lnTo>
                    <a:pt x="3641466" y="1055595"/>
                  </a:lnTo>
                  <a:close/>
                  <a:moveTo>
                    <a:pt x="12700" y="1042895"/>
                  </a:moveTo>
                  <a:lnTo>
                    <a:pt x="3628766" y="1042895"/>
                  </a:lnTo>
                  <a:lnTo>
                    <a:pt x="3628766" y="12700"/>
                  </a:lnTo>
                  <a:lnTo>
                    <a:pt x="12700" y="12700"/>
                  </a:lnTo>
                  <a:lnTo>
                    <a:pt x="12700" y="1042895"/>
                  </a:lnTo>
                  <a:close/>
                </a:path>
              </a:pathLst>
            </a:custGeom>
            <a:solidFill>
              <a:srgbClr val="121212"/>
            </a:solidFill>
          </p:spPr>
        </p:sp>
      </p:grpSp>
      <p:sp>
        <p:nvSpPr>
          <p:cNvPr name="Freeform 11" id="11"/>
          <p:cNvSpPr/>
          <p:nvPr/>
        </p:nvSpPr>
        <p:spPr>
          <a:xfrm flipH="true" flipV="false" rot="-1587665">
            <a:off x="-502808" y="8459131"/>
            <a:ext cx="3063017" cy="1598338"/>
          </a:xfrm>
          <a:custGeom>
            <a:avLst/>
            <a:gdLst/>
            <a:ahLst/>
            <a:cxnLst/>
            <a:rect r="r" b="b" t="t" l="l"/>
            <a:pathLst>
              <a:path h="1598338" w="3063017">
                <a:moveTo>
                  <a:pt x="3063016" y="0"/>
                </a:moveTo>
                <a:lnTo>
                  <a:pt x="0" y="0"/>
                </a:lnTo>
                <a:lnTo>
                  <a:pt x="0" y="1598338"/>
                </a:lnTo>
                <a:lnTo>
                  <a:pt x="3063016" y="1598338"/>
                </a:lnTo>
                <a:lnTo>
                  <a:pt x="30630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374248" y="2975062"/>
            <a:ext cx="1337437" cy="1599109"/>
          </a:xfrm>
          <a:custGeom>
            <a:avLst/>
            <a:gdLst/>
            <a:ahLst/>
            <a:cxnLst/>
            <a:rect r="r" b="b" t="t" l="l"/>
            <a:pathLst>
              <a:path h="1599109" w="1337437">
                <a:moveTo>
                  <a:pt x="0" y="0"/>
                </a:moveTo>
                <a:lnTo>
                  <a:pt x="1337437" y="0"/>
                </a:lnTo>
                <a:lnTo>
                  <a:pt x="1337437" y="1599110"/>
                </a:lnTo>
                <a:lnTo>
                  <a:pt x="0" y="1599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02351">
            <a:off x="-1200887" y="5841750"/>
            <a:ext cx="1261753" cy="1339699"/>
          </a:xfrm>
          <a:custGeom>
            <a:avLst/>
            <a:gdLst/>
            <a:ahLst/>
            <a:cxnLst/>
            <a:rect r="r" b="b" t="t" l="l"/>
            <a:pathLst>
              <a:path h="1339699" w="1261753">
                <a:moveTo>
                  <a:pt x="0" y="0"/>
                </a:moveTo>
                <a:lnTo>
                  <a:pt x="1261753" y="0"/>
                </a:lnTo>
                <a:lnTo>
                  <a:pt x="1261753" y="1339699"/>
                </a:lnTo>
                <a:lnTo>
                  <a:pt x="0" y="1339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755865" y="2975062"/>
            <a:ext cx="12612760" cy="5557346"/>
          </a:xfrm>
          <a:custGeom>
            <a:avLst/>
            <a:gdLst/>
            <a:ahLst/>
            <a:cxnLst/>
            <a:rect r="r" b="b" t="t" l="l"/>
            <a:pathLst>
              <a:path h="5557346" w="12612760">
                <a:moveTo>
                  <a:pt x="0" y="0"/>
                </a:moveTo>
                <a:lnTo>
                  <a:pt x="12612759" y="0"/>
                </a:lnTo>
                <a:lnTo>
                  <a:pt x="12612759" y="5557346"/>
                </a:lnTo>
                <a:lnTo>
                  <a:pt x="0" y="5557346"/>
                </a:lnTo>
                <a:lnTo>
                  <a:pt x="0" y="0"/>
                </a:lnTo>
                <a:close/>
              </a:path>
            </a:pathLst>
          </a:custGeom>
          <a:blipFill>
            <a:blip r:embed="rId10"/>
            <a:stretch>
              <a:fillRect l="0" t="0" r="0" b="0"/>
            </a:stretch>
          </a:blipFill>
        </p:spPr>
      </p:sp>
      <p:sp>
        <p:nvSpPr>
          <p:cNvPr name="TextBox 15" id="15"/>
          <p:cNvSpPr txBox="true"/>
          <p:nvPr/>
        </p:nvSpPr>
        <p:spPr>
          <a:xfrm rot="0">
            <a:off x="10265928" y="783312"/>
            <a:ext cx="6965228" cy="1149350"/>
          </a:xfrm>
          <a:prstGeom prst="rect">
            <a:avLst/>
          </a:prstGeom>
        </p:spPr>
        <p:txBody>
          <a:bodyPr anchor="t" rtlCol="false" tIns="0" lIns="0" bIns="0" rIns="0">
            <a:spAutoFit/>
          </a:bodyPr>
          <a:lstStyle/>
          <a:p>
            <a:pPr algn="ctr">
              <a:lnSpc>
                <a:spcPts val="8800"/>
              </a:lnSpc>
            </a:pPr>
            <a:r>
              <a:rPr lang="en-US" sz="8000">
                <a:solidFill>
                  <a:srgbClr val="FFFAF2"/>
                </a:solidFill>
                <a:latin typeface="Genty"/>
                <a:ea typeface="Genty"/>
                <a:cs typeface="Genty"/>
                <a:sym typeface="Genty"/>
              </a:rPr>
              <a:t>User-based CF</a:t>
            </a:r>
          </a:p>
        </p:txBody>
      </p:sp>
      <p:sp>
        <p:nvSpPr>
          <p:cNvPr name="TextBox 16" id="16"/>
          <p:cNvSpPr txBox="true"/>
          <p:nvPr/>
        </p:nvSpPr>
        <p:spPr>
          <a:xfrm rot="0">
            <a:off x="429388" y="1013088"/>
            <a:ext cx="5852311" cy="1566110"/>
          </a:xfrm>
          <a:prstGeom prst="rect">
            <a:avLst/>
          </a:prstGeom>
        </p:spPr>
        <p:txBody>
          <a:bodyPr anchor="t" rtlCol="false" tIns="0" lIns="0" bIns="0" rIns="0">
            <a:spAutoFit/>
          </a:bodyPr>
          <a:lstStyle/>
          <a:p>
            <a:pPr algn="ctr">
              <a:lnSpc>
                <a:spcPts val="6122"/>
              </a:lnSpc>
              <a:spcBef>
                <a:spcPct val="0"/>
              </a:spcBef>
            </a:pPr>
            <a:r>
              <a:rPr lang="en-US" sz="5565">
                <a:solidFill>
                  <a:srgbClr val="000000"/>
                </a:solidFill>
                <a:latin typeface="Paytone One"/>
                <a:ea typeface="Paytone One"/>
                <a:cs typeface="Paytone One"/>
                <a:sym typeface="Paytone One"/>
              </a:rPr>
              <a:t>Tính toán độ tương đồng</a:t>
            </a:r>
          </a:p>
        </p:txBody>
      </p:sp>
      <p:sp>
        <p:nvSpPr>
          <p:cNvPr name="TextBox 17" id="17"/>
          <p:cNvSpPr txBox="true"/>
          <p:nvPr/>
        </p:nvSpPr>
        <p:spPr>
          <a:xfrm rot="0">
            <a:off x="5251698" y="8989608"/>
            <a:ext cx="7784604" cy="785060"/>
          </a:xfrm>
          <a:prstGeom prst="rect">
            <a:avLst/>
          </a:prstGeom>
        </p:spPr>
        <p:txBody>
          <a:bodyPr anchor="t" rtlCol="false" tIns="0" lIns="0" bIns="0" rIns="0">
            <a:spAutoFit/>
          </a:bodyPr>
          <a:lstStyle/>
          <a:p>
            <a:pPr algn="ctr">
              <a:lnSpc>
                <a:spcPts val="6122"/>
              </a:lnSpc>
              <a:spcBef>
                <a:spcPct val="0"/>
              </a:spcBef>
            </a:pPr>
            <a:r>
              <a:rPr lang="en-US" sz="5565">
                <a:solidFill>
                  <a:srgbClr val="000000"/>
                </a:solidFill>
                <a:latin typeface="Genty"/>
                <a:ea typeface="Genty"/>
                <a:cs typeface="Genty"/>
                <a:sym typeface="Genty"/>
              </a:rPr>
              <a:t>Adjusted Cosine Similarity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59052" y="411550"/>
            <a:ext cx="8019484" cy="1826200"/>
            <a:chOff x="0" y="0"/>
            <a:chExt cx="3490513" cy="794861"/>
          </a:xfrm>
        </p:grpSpPr>
        <p:sp>
          <p:nvSpPr>
            <p:cNvPr name="Freeform 4" id="4"/>
            <p:cNvSpPr/>
            <p:nvPr/>
          </p:nvSpPr>
          <p:spPr>
            <a:xfrm flipH="false" flipV="false" rot="0">
              <a:off x="48260" y="4826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121212"/>
            </a:solidFill>
          </p:spPr>
        </p:sp>
        <p:sp>
          <p:nvSpPr>
            <p:cNvPr name="Freeform 5" id="5"/>
            <p:cNvSpPr/>
            <p:nvPr/>
          </p:nvSpPr>
          <p:spPr>
            <a:xfrm flipH="false" flipV="false" rot="0">
              <a:off x="6350" y="635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2D65B2"/>
            </a:solidFill>
          </p:spPr>
        </p:sp>
        <p:sp>
          <p:nvSpPr>
            <p:cNvPr name="Freeform 6" id="6"/>
            <p:cNvSpPr/>
            <p:nvPr/>
          </p:nvSpPr>
          <p:spPr>
            <a:xfrm flipH="false" flipV="false" rot="0">
              <a:off x="0" y="0"/>
              <a:ext cx="3454953" cy="759301"/>
            </a:xfrm>
            <a:custGeom>
              <a:avLst/>
              <a:gdLst/>
              <a:ahLst/>
              <a:cxnLst/>
              <a:rect r="r" b="b" t="t" l="l"/>
              <a:pathLst>
                <a:path h="759301" w="3454953">
                  <a:moveTo>
                    <a:pt x="3454953" y="759301"/>
                  </a:moveTo>
                  <a:lnTo>
                    <a:pt x="0" y="759301"/>
                  </a:lnTo>
                  <a:lnTo>
                    <a:pt x="0" y="0"/>
                  </a:lnTo>
                  <a:lnTo>
                    <a:pt x="3454953" y="0"/>
                  </a:lnTo>
                  <a:lnTo>
                    <a:pt x="3454953" y="759301"/>
                  </a:lnTo>
                  <a:close/>
                  <a:moveTo>
                    <a:pt x="12700" y="746601"/>
                  </a:moveTo>
                  <a:lnTo>
                    <a:pt x="3442253" y="746601"/>
                  </a:lnTo>
                  <a:lnTo>
                    <a:pt x="3442253" y="12700"/>
                  </a:lnTo>
                  <a:lnTo>
                    <a:pt x="12700" y="12700"/>
                  </a:lnTo>
                  <a:lnTo>
                    <a:pt x="12700" y="746601"/>
                  </a:lnTo>
                  <a:close/>
                </a:path>
              </a:pathLst>
            </a:custGeom>
            <a:solidFill>
              <a:srgbClr val="121212"/>
            </a:solidFill>
          </p:spPr>
        </p:sp>
      </p:grpSp>
      <p:grpSp>
        <p:nvGrpSpPr>
          <p:cNvPr name="Group 7" id="7"/>
          <p:cNvGrpSpPr/>
          <p:nvPr/>
        </p:nvGrpSpPr>
        <p:grpSpPr>
          <a:xfrm rot="0">
            <a:off x="151678" y="821585"/>
            <a:ext cx="7209457" cy="3483272"/>
            <a:chOff x="0" y="0"/>
            <a:chExt cx="4137089" cy="1998848"/>
          </a:xfrm>
        </p:grpSpPr>
        <p:sp>
          <p:nvSpPr>
            <p:cNvPr name="Freeform 8" id="8"/>
            <p:cNvSpPr/>
            <p:nvPr/>
          </p:nvSpPr>
          <p:spPr>
            <a:xfrm flipH="false" flipV="false" rot="0">
              <a:off x="48260" y="48260"/>
              <a:ext cx="4088829" cy="1950588"/>
            </a:xfrm>
            <a:custGeom>
              <a:avLst/>
              <a:gdLst/>
              <a:ahLst/>
              <a:cxnLst/>
              <a:rect r="r" b="b" t="t" l="l"/>
              <a:pathLst>
                <a:path h="1950588" w="4088829">
                  <a:moveTo>
                    <a:pt x="0" y="0"/>
                  </a:moveTo>
                  <a:lnTo>
                    <a:pt x="4088829" y="0"/>
                  </a:lnTo>
                  <a:lnTo>
                    <a:pt x="4088829" y="1950588"/>
                  </a:lnTo>
                  <a:lnTo>
                    <a:pt x="0" y="1950588"/>
                  </a:lnTo>
                  <a:close/>
                </a:path>
              </a:pathLst>
            </a:custGeom>
            <a:solidFill>
              <a:srgbClr val="121212"/>
            </a:solidFill>
          </p:spPr>
        </p:sp>
        <p:sp>
          <p:nvSpPr>
            <p:cNvPr name="Freeform 9" id="9"/>
            <p:cNvSpPr/>
            <p:nvPr/>
          </p:nvSpPr>
          <p:spPr>
            <a:xfrm flipH="false" flipV="false" rot="0">
              <a:off x="6350" y="6350"/>
              <a:ext cx="4088829" cy="1950588"/>
            </a:xfrm>
            <a:custGeom>
              <a:avLst/>
              <a:gdLst/>
              <a:ahLst/>
              <a:cxnLst/>
              <a:rect r="r" b="b" t="t" l="l"/>
              <a:pathLst>
                <a:path h="1950588" w="4088829">
                  <a:moveTo>
                    <a:pt x="0" y="0"/>
                  </a:moveTo>
                  <a:lnTo>
                    <a:pt x="4088829" y="0"/>
                  </a:lnTo>
                  <a:lnTo>
                    <a:pt x="4088829" y="1950588"/>
                  </a:lnTo>
                  <a:lnTo>
                    <a:pt x="0" y="1950588"/>
                  </a:lnTo>
                  <a:close/>
                </a:path>
              </a:pathLst>
            </a:custGeom>
            <a:solidFill>
              <a:srgbClr val="FFFAF2"/>
            </a:solidFill>
          </p:spPr>
        </p:sp>
        <p:sp>
          <p:nvSpPr>
            <p:cNvPr name="Freeform 10" id="10"/>
            <p:cNvSpPr/>
            <p:nvPr/>
          </p:nvSpPr>
          <p:spPr>
            <a:xfrm flipH="false" flipV="false" rot="0">
              <a:off x="0" y="0"/>
              <a:ext cx="4101529" cy="1963288"/>
            </a:xfrm>
            <a:custGeom>
              <a:avLst/>
              <a:gdLst/>
              <a:ahLst/>
              <a:cxnLst/>
              <a:rect r="r" b="b" t="t" l="l"/>
              <a:pathLst>
                <a:path h="1963288" w="4101529">
                  <a:moveTo>
                    <a:pt x="4101529" y="1963288"/>
                  </a:moveTo>
                  <a:lnTo>
                    <a:pt x="0" y="1963288"/>
                  </a:lnTo>
                  <a:lnTo>
                    <a:pt x="0" y="0"/>
                  </a:lnTo>
                  <a:lnTo>
                    <a:pt x="4101529" y="0"/>
                  </a:lnTo>
                  <a:lnTo>
                    <a:pt x="4101529" y="1963288"/>
                  </a:lnTo>
                  <a:close/>
                  <a:moveTo>
                    <a:pt x="12700" y="1950588"/>
                  </a:moveTo>
                  <a:lnTo>
                    <a:pt x="4088829" y="1950588"/>
                  </a:lnTo>
                  <a:lnTo>
                    <a:pt x="4088829" y="12700"/>
                  </a:lnTo>
                  <a:lnTo>
                    <a:pt x="12700" y="12700"/>
                  </a:lnTo>
                  <a:lnTo>
                    <a:pt x="12700" y="1950588"/>
                  </a:lnTo>
                  <a:close/>
                </a:path>
              </a:pathLst>
            </a:custGeom>
            <a:solidFill>
              <a:srgbClr val="121212"/>
            </a:solidFill>
          </p:spPr>
        </p:sp>
      </p:grpSp>
      <p:sp>
        <p:nvSpPr>
          <p:cNvPr name="Freeform 11" id="11"/>
          <p:cNvSpPr/>
          <p:nvPr/>
        </p:nvSpPr>
        <p:spPr>
          <a:xfrm flipH="true" flipV="false" rot="-1587665">
            <a:off x="-502808" y="8459131"/>
            <a:ext cx="3063017" cy="1598338"/>
          </a:xfrm>
          <a:custGeom>
            <a:avLst/>
            <a:gdLst/>
            <a:ahLst/>
            <a:cxnLst/>
            <a:rect r="r" b="b" t="t" l="l"/>
            <a:pathLst>
              <a:path h="1598338" w="3063017">
                <a:moveTo>
                  <a:pt x="3063016" y="0"/>
                </a:moveTo>
                <a:lnTo>
                  <a:pt x="0" y="0"/>
                </a:lnTo>
                <a:lnTo>
                  <a:pt x="0" y="1598338"/>
                </a:lnTo>
                <a:lnTo>
                  <a:pt x="3063016" y="1598338"/>
                </a:lnTo>
                <a:lnTo>
                  <a:pt x="30630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541100" y="2563221"/>
            <a:ext cx="1337437" cy="1599109"/>
          </a:xfrm>
          <a:custGeom>
            <a:avLst/>
            <a:gdLst/>
            <a:ahLst/>
            <a:cxnLst/>
            <a:rect r="r" b="b" t="t" l="l"/>
            <a:pathLst>
              <a:path h="1599109" w="1337437">
                <a:moveTo>
                  <a:pt x="0" y="0"/>
                </a:moveTo>
                <a:lnTo>
                  <a:pt x="1337436" y="0"/>
                </a:lnTo>
                <a:lnTo>
                  <a:pt x="1337436" y="1599110"/>
                </a:lnTo>
                <a:lnTo>
                  <a:pt x="0" y="1599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02351">
            <a:off x="-1200887" y="5841750"/>
            <a:ext cx="1261753" cy="1339699"/>
          </a:xfrm>
          <a:custGeom>
            <a:avLst/>
            <a:gdLst/>
            <a:ahLst/>
            <a:cxnLst/>
            <a:rect r="r" b="b" t="t" l="l"/>
            <a:pathLst>
              <a:path h="1339699" w="1261753">
                <a:moveTo>
                  <a:pt x="0" y="0"/>
                </a:moveTo>
                <a:lnTo>
                  <a:pt x="1261753" y="0"/>
                </a:lnTo>
                <a:lnTo>
                  <a:pt x="1261753" y="1339699"/>
                </a:lnTo>
                <a:lnTo>
                  <a:pt x="0" y="1339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855384" y="3988686"/>
            <a:ext cx="14113365" cy="6298314"/>
          </a:xfrm>
          <a:custGeom>
            <a:avLst/>
            <a:gdLst/>
            <a:ahLst/>
            <a:cxnLst/>
            <a:rect r="r" b="b" t="t" l="l"/>
            <a:pathLst>
              <a:path h="6298314" w="14113365">
                <a:moveTo>
                  <a:pt x="0" y="0"/>
                </a:moveTo>
                <a:lnTo>
                  <a:pt x="14113365" y="0"/>
                </a:lnTo>
                <a:lnTo>
                  <a:pt x="14113365" y="6298314"/>
                </a:lnTo>
                <a:lnTo>
                  <a:pt x="0" y="6298314"/>
                </a:lnTo>
                <a:lnTo>
                  <a:pt x="0" y="0"/>
                </a:lnTo>
                <a:close/>
              </a:path>
            </a:pathLst>
          </a:custGeom>
          <a:blipFill>
            <a:blip r:embed="rId10"/>
            <a:stretch>
              <a:fillRect l="0" t="0" r="0" b="0"/>
            </a:stretch>
          </a:blipFill>
        </p:spPr>
      </p:sp>
      <p:sp>
        <p:nvSpPr>
          <p:cNvPr name="TextBox 15" id="15"/>
          <p:cNvSpPr txBox="true"/>
          <p:nvPr/>
        </p:nvSpPr>
        <p:spPr>
          <a:xfrm rot="0">
            <a:off x="10265928" y="783312"/>
            <a:ext cx="6965228" cy="1149350"/>
          </a:xfrm>
          <a:prstGeom prst="rect">
            <a:avLst/>
          </a:prstGeom>
        </p:spPr>
        <p:txBody>
          <a:bodyPr anchor="t" rtlCol="false" tIns="0" lIns="0" bIns="0" rIns="0">
            <a:spAutoFit/>
          </a:bodyPr>
          <a:lstStyle/>
          <a:p>
            <a:pPr algn="ctr">
              <a:lnSpc>
                <a:spcPts val="8800"/>
              </a:lnSpc>
            </a:pPr>
            <a:r>
              <a:rPr lang="en-US" sz="8000">
                <a:solidFill>
                  <a:srgbClr val="FFFAF2"/>
                </a:solidFill>
                <a:latin typeface="Genty"/>
                <a:ea typeface="Genty"/>
                <a:cs typeface="Genty"/>
                <a:sym typeface="Genty"/>
              </a:rPr>
              <a:t>User-based CF</a:t>
            </a:r>
          </a:p>
        </p:txBody>
      </p:sp>
      <p:sp>
        <p:nvSpPr>
          <p:cNvPr name="TextBox 16" id="16"/>
          <p:cNvSpPr txBox="true"/>
          <p:nvPr/>
        </p:nvSpPr>
        <p:spPr>
          <a:xfrm rot="0">
            <a:off x="461891" y="1418216"/>
            <a:ext cx="6589031" cy="2337635"/>
          </a:xfrm>
          <a:prstGeom prst="rect">
            <a:avLst/>
          </a:prstGeom>
        </p:spPr>
        <p:txBody>
          <a:bodyPr anchor="t" rtlCol="false" tIns="0" lIns="0" bIns="0" rIns="0">
            <a:spAutoFit/>
          </a:bodyPr>
          <a:lstStyle/>
          <a:p>
            <a:pPr algn="ctr">
              <a:lnSpc>
                <a:spcPts val="6122"/>
              </a:lnSpc>
              <a:spcBef>
                <a:spcPct val="0"/>
              </a:spcBef>
            </a:pPr>
            <a:r>
              <a:rPr lang="en-US" sz="5565">
                <a:solidFill>
                  <a:srgbClr val="000000"/>
                </a:solidFill>
                <a:latin typeface="Paytone One"/>
                <a:ea typeface="Paytone One"/>
                <a:cs typeface="Paytone One"/>
                <a:sym typeface="Paytone One"/>
              </a:rPr>
              <a:t> Tìm K-Nearest Neighbors (KNN) trong cụm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1009491" y="1028700"/>
            <a:ext cx="5650393" cy="8252356"/>
            <a:chOff x="0" y="0"/>
            <a:chExt cx="2459357" cy="3591872"/>
          </a:xfrm>
        </p:grpSpPr>
        <p:sp>
          <p:nvSpPr>
            <p:cNvPr name="Freeform 3" id="3"/>
            <p:cNvSpPr/>
            <p:nvPr/>
          </p:nvSpPr>
          <p:spPr>
            <a:xfrm flipH="false" flipV="false" rot="0">
              <a:off x="48260" y="48260"/>
              <a:ext cx="2411097" cy="3543612"/>
            </a:xfrm>
            <a:custGeom>
              <a:avLst/>
              <a:gdLst/>
              <a:ahLst/>
              <a:cxnLst/>
              <a:rect r="r" b="b" t="t" l="l"/>
              <a:pathLst>
                <a:path h="3543612" w="2411097">
                  <a:moveTo>
                    <a:pt x="0" y="0"/>
                  </a:moveTo>
                  <a:lnTo>
                    <a:pt x="2411097" y="0"/>
                  </a:lnTo>
                  <a:lnTo>
                    <a:pt x="2411097" y="3543612"/>
                  </a:lnTo>
                  <a:lnTo>
                    <a:pt x="0" y="3543612"/>
                  </a:lnTo>
                  <a:close/>
                </a:path>
              </a:pathLst>
            </a:custGeom>
            <a:solidFill>
              <a:srgbClr val="121212"/>
            </a:solidFill>
          </p:spPr>
        </p:sp>
        <p:sp>
          <p:nvSpPr>
            <p:cNvPr name="Freeform 4" id="4"/>
            <p:cNvSpPr/>
            <p:nvPr/>
          </p:nvSpPr>
          <p:spPr>
            <a:xfrm flipH="false" flipV="false" rot="0">
              <a:off x="6350" y="6350"/>
              <a:ext cx="2411097" cy="3543612"/>
            </a:xfrm>
            <a:custGeom>
              <a:avLst/>
              <a:gdLst/>
              <a:ahLst/>
              <a:cxnLst/>
              <a:rect r="r" b="b" t="t" l="l"/>
              <a:pathLst>
                <a:path h="3543612" w="2411097">
                  <a:moveTo>
                    <a:pt x="0" y="0"/>
                  </a:moveTo>
                  <a:lnTo>
                    <a:pt x="2411097" y="0"/>
                  </a:lnTo>
                  <a:lnTo>
                    <a:pt x="2411097" y="3543612"/>
                  </a:lnTo>
                  <a:lnTo>
                    <a:pt x="0" y="3543612"/>
                  </a:lnTo>
                  <a:close/>
                </a:path>
              </a:pathLst>
            </a:custGeom>
            <a:solidFill>
              <a:srgbClr val="F86A9D"/>
            </a:solidFill>
          </p:spPr>
        </p:sp>
        <p:sp>
          <p:nvSpPr>
            <p:cNvPr name="Freeform 5" id="5"/>
            <p:cNvSpPr/>
            <p:nvPr/>
          </p:nvSpPr>
          <p:spPr>
            <a:xfrm flipH="false" flipV="false" rot="0">
              <a:off x="0" y="0"/>
              <a:ext cx="2423797" cy="3556312"/>
            </a:xfrm>
            <a:custGeom>
              <a:avLst/>
              <a:gdLst/>
              <a:ahLst/>
              <a:cxnLst/>
              <a:rect r="r" b="b" t="t" l="l"/>
              <a:pathLst>
                <a:path h="3556312" w="2423797">
                  <a:moveTo>
                    <a:pt x="2423797" y="3556312"/>
                  </a:moveTo>
                  <a:lnTo>
                    <a:pt x="0" y="3556312"/>
                  </a:lnTo>
                  <a:lnTo>
                    <a:pt x="0" y="0"/>
                  </a:lnTo>
                  <a:lnTo>
                    <a:pt x="2423797" y="0"/>
                  </a:lnTo>
                  <a:lnTo>
                    <a:pt x="2423797" y="3556312"/>
                  </a:lnTo>
                  <a:close/>
                  <a:moveTo>
                    <a:pt x="12700" y="3543612"/>
                  </a:moveTo>
                  <a:lnTo>
                    <a:pt x="2411097" y="3543612"/>
                  </a:lnTo>
                  <a:lnTo>
                    <a:pt x="2411097" y="12700"/>
                  </a:lnTo>
                  <a:lnTo>
                    <a:pt x="12700" y="12700"/>
                  </a:lnTo>
                  <a:lnTo>
                    <a:pt x="12700" y="3543612"/>
                  </a:lnTo>
                  <a:close/>
                </a:path>
              </a:pathLst>
            </a:custGeom>
            <a:solidFill>
              <a:srgbClr val="121212"/>
            </a:solidFill>
          </p:spPr>
        </p:sp>
      </p:grpSp>
      <p:sp>
        <p:nvSpPr>
          <p:cNvPr name="Freeform 6" id="6"/>
          <p:cNvSpPr/>
          <p:nvPr/>
        </p:nvSpPr>
        <p:spPr>
          <a:xfrm flipH="false" flipV="false" rot="0">
            <a:off x="-493427" y="-4535625"/>
            <a:ext cx="19274853" cy="19274853"/>
          </a:xfrm>
          <a:custGeom>
            <a:avLst/>
            <a:gdLst/>
            <a:ahLst/>
            <a:cxnLst/>
            <a:rect r="r" b="b" t="t" l="l"/>
            <a:pathLst>
              <a:path h="19274853" w="19274853">
                <a:moveTo>
                  <a:pt x="0" y="0"/>
                </a:moveTo>
                <a:lnTo>
                  <a:pt x="19274854" y="0"/>
                </a:lnTo>
                <a:lnTo>
                  <a:pt x="19274854" y="19274853"/>
                </a:lnTo>
                <a:lnTo>
                  <a:pt x="0" y="19274853"/>
                </a:lnTo>
                <a:lnTo>
                  <a:pt x="0" y="0"/>
                </a:lnTo>
                <a:close/>
              </a:path>
            </a:pathLst>
          </a:custGeom>
          <a:blipFill>
            <a:blip r:embed="rId2">
              <a:alphaModFix amt="7999"/>
              <a:extLst>
                <a:ext uri="{96DAC541-7B7A-43D3-8B79-37D633B846F1}">
                  <asvg:svgBlip xmlns:asvg="http://schemas.microsoft.com/office/drawing/2016/SVG/main" r:embed="rId3"/>
                </a:ext>
              </a:extLst>
            </a:blip>
            <a:stretch>
              <a:fillRect l="-12657" t="-11763" r="-11420" b="-12314"/>
            </a:stretch>
          </a:blipFill>
        </p:spPr>
      </p:sp>
      <p:grpSp>
        <p:nvGrpSpPr>
          <p:cNvPr name="Group 7" id="7"/>
          <p:cNvGrpSpPr/>
          <p:nvPr/>
        </p:nvGrpSpPr>
        <p:grpSpPr>
          <a:xfrm rot="0">
            <a:off x="7620018" y="3845634"/>
            <a:ext cx="3047964" cy="3652228"/>
            <a:chOff x="0" y="0"/>
            <a:chExt cx="802756" cy="961904"/>
          </a:xfrm>
        </p:grpSpPr>
        <p:sp>
          <p:nvSpPr>
            <p:cNvPr name="Freeform 8" id="8"/>
            <p:cNvSpPr/>
            <p:nvPr/>
          </p:nvSpPr>
          <p:spPr>
            <a:xfrm flipH="false" flipV="false" rot="0">
              <a:off x="0" y="0"/>
              <a:ext cx="802756" cy="961904"/>
            </a:xfrm>
            <a:custGeom>
              <a:avLst/>
              <a:gdLst/>
              <a:ahLst/>
              <a:cxnLst/>
              <a:rect r="r" b="b" t="t" l="l"/>
              <a:pathLst>
                <a:path h="961904" w="802756">
                  <a:moveTo>
                    <a:pt x="0" y="0"/>
                  </a:moveTo>
                  <a:lnTo>
                    <a:pt x="802756" y="0"/>
                  </a:lnTo>
                  <a:lnTo>
                    <a:pt x="802756" y="961904"/>
                  </a:lnTo>
                  <a:lnTo>
                    <a:pt x="0" y="961904"/>
                  </a:lnTo>
                  <a:close/>
                </a:path>
              </a:pathLst>
            </a:custGeom>
            <a:solidFill>
              <a:srgbClr val="79B2FF"/>
            </a:solidFill>
          </p:spPr>
        </p:sp>
        <p:sp>
          <p:nvSpPr>
            <p:cNvPr name="TextBox 9" id="9"/>
            <p:cNvSpPr txBox="true"/>
            <p:nvPr/>
          </p:nvSpPr>
          <p:spPr>
            <a:xfrm>
              <a:off x="0" y="-38100"/>
              <a:ext cx="802756" cy="100000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a:grpSpLocks noChangeAspect="true"/>
          </p:cNvGrpSpPr>
          <p:nvPr/>
        </p:nvGrpSpPr>
        <p:grpSpPr>
          <a:xfrm rot="0">
            <a:off x="7620018" y="3848155"/>
            <a:ext cx="3047964" cy="3652228"/>
            <a:chOff x="0" y="0"/>
            <a:chExt cx="3632200" cy="4352290"/>
          </a:xfrm>
        </p:grpSpPr>
        <p:sp>
          <p:nvSpPr>
            <p:cNvPr name="Freeform 11" id="11"/>
            <p:cNvSpPr/>
            <p:nvPr/>
          </p:nvSpPr>
          <p:spPr>
            <a:xfrm flipH="false" flipV="false" rot="0">
              <a:off x="15240" y="15240"/>
              <a:ext cx="3600450" cy="4320540"/>
            </a:xfrm>
            <a:custGeom>
              <a:avLst/>
              <a:gdLst/>
              <a:ahLst/>
              <a:cxnLst/>
              <a:rect r="r" b="b" t="t" l="l"/>
              <a:pathLst>
                <a:path h="4320540" w="3600450">
                  <a:moveTo>
                    <a:pt x="0" y="0"/>
                  </a:moveTo>
                  <a:lnTo>
                    <a:pt x="3600450" y="0"/>
                  </a:lnTo>
                  <a:lnTo>
                    <a:pt x="3600450" y="4320540"/>
                  </a:lnTo>
                  <a:lnTo>
                    <a:pt x="0" y="4320540"/>
                  </a:lnTo>
                  <a:close/>
                </a:path>
              </a:pathLst>
            </a:custGeom>
            <a:blipFill>
              <a:blip r:embed="rId4"/>
              <a:stretch>
                <a:fillRect l="-100" t="0" r="-99" b="0"/>
              </a:stretch>
            </a:blipFill>
          </p:spPr>
        </p:sp>
        <p:sp>
          <p:nvSpPr>
            <p:cNvPr name="Freeform 12" id="12"/>
            <p:cNvSpPr/>
            <p:nvPr/>
          </p:nvSpPr>
          <p:spPr>
            <a:xfrm flipH="false" flipV="false" rot="0">
              <a:off x="0" y="0"/>
              <a:ext cx="3632200" cy="4352290"/>
            </a:xfrm>
            <a:custGeom>
              <a:avLst/>
              <a:gdLst/>
              <a:ahLst/>
              <a:cxnLst/>
              <a:rect r="r" b="b" t="t" l="l"/>
              <a:pathLst>
                <a:path h="4352290" w="3632200">
                  <a:moveTo>
                    <a:pt x="3632200" y="4352290"/>
                  </a:moveTo>
                  <a:lnTo>
                    <a:pt x="0" y="4352290"/>
                  </a:lnTo>
                  <a:lnTo>
                    <a:pt x="0" y="0"/>
                  </a:lnTo>
                  <a:lnTo>
                    <a:pt x="3632200" y="0"/>
                  </a:lnTo>
                  <a:lnTo>
                    <a:pt x="3632200" y="4352290"/>
                  </a:lnTo>
                  <a:close/>
                  <a:moveTo>
                    <a:pt x="31750" y="4320540"/>
                  </a:moveTo>
                  <a:lnTo>
                    <a:pt x="3600450" y="4320540"/>
                  </a:lnTo>
                  <a:lnTo>
                    <a:pt x="3600450" y="31750"/>
                  </a:lnTo>
                  <a:lnTo>
                    <a:pt x="31750" y="31750"/>
                  </a:lnTo>
                  <a:lnTo>
                    <a:pt x="31750" y="4320540"/>
                  </a:lnTo>
                  <a:close/>
                </a:path>
              </a:pathLst>
            </a:custGeom>
            <a:solidFill>
              <a:srgbClr val="121212"/>
            </a:solidFill>
          </p:spPr>
        </p:sp>
      </p:grpSp>
      <p:grpSp>
        <p:nvGrpSpPr>
          <p:cNvPr name="Group 13" id="13"/>
          <p:cNvGrpSpPr/>
          <p:nvPr/>
        </p:nvGrpSpPr>
        <p:grpSpPr>
          <a:xfrm rot="0">
            <a:off x="13253963" y="3848155"/>
            <a:ext cx="3047964" cy="3652228"/>
            <a:chOff x="0" y="0"/>
            <a:chExt cx="802756" cy="961904"/>
          </a:xfrm>
        </p:grpSpPr>
        <p:sp>
          <p:nvSpPr>
            <p:cNvPr name="Freeform 14" id="14"/>
            <p:cNvSpPr/>
            <p:nvPr/>
          </p:nvSpPr>
          <p:spPr>
            <a:xfrm flipH="false" flipV="false" rot="0">
              <a:off x="0" y="0"/>
              <a:ext cx="802756" cy="961904"/>
            </a:xfrm>
            <a:custGeom>
              <a:avLst/>
              <a:gdLst/>
              <a:ahLst/>
              <a:cxnLst/>
              <a:rect r="r" b="b" t="t" l="l"/>
              <a:pathLst>
                <a:path h="961904" w="802756">
                  <a:moveTo>
                    <a:pt x="0" y="0"/>
                  </a:moveTo>
                  <a:lnTo>
                    <a:pt x="802756" y="0"/>
                  </a:lnTo>
                  <a:lnTo>
                    <a:pt x="802756" y="961904"/>
                  </a:lnTo>
                  <a:lnTo>
                    <a:pt x="0" y="961904"/>
                  </a:lnTo>
                  <a:close/>
                </a:path>
              </a:pathLst>
            </a:custGeom>
            <a:solidFill>
              <a:srgbClr val="FFC6DA"/>
            </a:solidFill>
          </p:spPr>
        </p:sp>
        <p:sp>
          <p:nvSpPr>
            <p:cNvPr name="TextBox 15" id="15"/>
            <p:cNvSpPr txBox="true"/>
            <p:nvPr/>
          </p:nvSpPr>
          <p:spPr>
            <a:xfrm>
              <a:off x="0" y="-38100"/>
              <a:ext cx="802756" cy="100000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a:grpSpLocks noChangeAspect="true"/>
          </p:cNvGrpSpPr>
          <p:nvPr/>
        </p:nvGrpSpPr>
        <p:grpSpPr>
          <a:xfrm rot="0">
            <a:off x="13253963" y="3845634"/>
            <a:ext cx="3047964" cy="3652228"/>
            <a:chOff x="0" y="0"/>
            <a:chExt cx="3632200" cy="4352290"/>
          </a:xfrm>
        </p:grpSpPr>
        <p:sp>
          <p:nvSpPr>
            <p:cNvPr name="Freeform 17" id="17"/>
            <p:cNvSpPr/>
            <p:nvPr/>
          </p:nvSpPr>
          <p:spPr>
            <a:xfrm flipH="false" flipV="false" rot="0">
              <a:off x="15240" y="15240"/>
              <a:ext cx="3600450" cy="4320540"/>
            </a:xfrm>
            <a:custGeom>
              <a:avLst/>
              <a:gdLst/>
              <a:ahLst/>
              <a:cxnLst/>
              <a:rect r="r" b="b" t="t" l="l"/>
              <a:pathLst>
                <a:path h="4320540" w="3600450">
                  <a:moveTo>
                    <a:pt x="0" y="0"/>
                  </a:moveTo>
                  <a:lnTo>
                    <a:pt x="3600450" y="0"/>
                  </a:lnTo>
                  <a:lnTo>
                    <a:pt x="3600450" y="4320540"/>
                  </a:lnTo>
                  <a:lnTo>
                    <a:pt x="0" y="4320540"/>
                  </a:lnTo>
                  <a:close/>
                </a:path>
              </a:pathLst>
            </a:custGeom>
            <a:blipFill>
              <a:blip r:embed="rId5"/>
              <a:stretch>
                <a:fillRect l="0" t="0" r="0" b="-25313"/>
              </a:stretch>
            </a:blipFill>
          </p:spPr>
        </p:sp>
        <p:sp>
          <p:nvSpPr>
            <p:cNvPr name="Freeform 18" id="18"/>
            <p:cNvSpPr/>
            <p:nvPr/>
          </p:nvSpPr>
          <p:spPr>
            <a:xfrm flipH="false" flipV="false" rot="0">
              <a:off x="0" y="0"/>
              <a:ext cx="3632200" cy="4352290"/>
            </a:xfrm>
            <a:custGeom>
              <a:avLst/>
              <a:gdLst/>
              <a:ahLst/>
              <a:cxnLst/>
              <a:rect r="r" b="b" t="t" l="l"/>
              <a:pathLst>
                <a:path h="4352290" w="3632200">
                  <a:moveTo>
                    <a:pt x="3632200" y="4352290"/>
                  </a:moveTo>
                  <a:lnTo>
                    <a:pt x="0" y="4352290"/>
                  </a:lnTo>
                  <a:lnTo>
                    <a:pt x="0" y="0"/>
                  </a:lnTo>
                  <a:lnTo>
                    <a:pt x="3632200" y="0"/>
                  </a:lnTo>
                  <a:lnTo>
                    <a:pt x="3632200" y="4352290"/>
                  </a:lnTo>
                  <a:close/>
                  <a:moveTo>
                    <a:pt x="31750" y="4320540"/>
                  </a:moveTo>
                  <a:lnTo>
                    <a:pt x="3600450" y="4320540"/>
                  </a:lnTo>
                  <a:lnTo>
                    <a:pt x="3600450" y="31750"/>
                  </a:lnTo>
                  <a:lnTo>
                    <a:pt x="31750" y="31750"/>
                  </a:lnTo>
                  <a:lnTo>
                    <a:pt x="31750" y="4320540"/>
                  </a:lnTo>
                  <a:close/>
                </a:path>
              </a:pathLst>
            </a:custGeom>
            <a:solidFill>
              <a:srgbClr val="121212"/>
            </a:solidFill>
          </p:spPr>
        </p:sp>
      </p:grpSp>
      <p:grpSp>
        <p:nvGrpSpPr>
          <p:cNvPr name="Group 19" id="19"/>
          <p:cNvGrpSpPr/>
          <p:nvPr/>
        </p:nvGrpSpPr>
        <p:grpSpPr>
          <a:xfrm rot="0">
            <a:off x="12609280" y="7900433"/>
            <a:ext cx="5268465" cy="959333"/>
            <a:chOff x="0" y="0"/>
            <a:chExt cx="1387579" cy="252664"/>
          </a:xfrm>
        </p:grpSpPr>
        <p:sp>
          <p:nvSpPr>
            <p:cNvPr name="Freeform 20" id="20"/>
            <p:cNvSpPr/>
            <p:nvPr/>
          </p:nvSpPr>
          <p:spPr>
            <a:xfrm flipH="false" flipV="false" rot="0">
              <a:off x="0" y="0"/>
              <a:ext cx="1387579" cy="252664"/>
            </a:xfrm>
            <a:custGeom>
              <a:avLst/>
              <a:gdLst/>
              <a:ahLst/>
              <a:cxnLst/>
              <a:rect r="r" b="b" t="t" l="l"/>
              <a:pathLst>
                <a:path h="252664" w="1387579">
                  <a:moveTo>
                    <a:pt x="0" y="0"/>
                  </a:moveTo>
                  <a:lnTo>
                    <a:pt x="1387579" y="0"/>
                  </a:lnTo>
                  <a:lnTo>
                    <a:pt x="1387579" y="252664"/>
                  </a:lnTo>
                  <a:lnTo>
                    <a:pt x="0" y="252664"/>
                  </a:lnTo>
                  <a:close/>
                </a:path>
              </a:pathLst>
            </a:custGeom>
            <a:solidFill>
              <a:srgbClr val="FFFAF2"/>
            </a:solidFill>
            <a:ln w="19050" cap="sq">
              <a:solidFill>
                <a:srgbClr val="121212"/>
              </a:solidFill>
              <a:prstDash val="solid"/>
              <a:miter/>
            </a:ln>
          </p:spPr>
        </p:sp>
        <p:sp>
          <p:nvSpPr>
            <p:cNvPr name="TextBox 21" id="21"/>
            <p:cNvSpPr txBox="true"/>
            <p:nvPr/>
          </p:nvSpPr>
          <p:spPr>
            <a:xfrm>
              <a:off x="0" y="-85725"/>
              <a:ext cx="1387579" cy="338389"/>
            </a:xfrm>
            <a:prstGeom prst="rect">
              <a:avLst/>
            </a:prstGeom>
          </p:spPr>
          <p:txBody>
            <a:bodyPr anchor="ctr" rtlCol="false" tIns="254000" lIns="254000" bIns="254000" rIns="254000"/>
            <a:lstStyle/>
            <a:p>
              <a:pPr algn="ctr">
                <a:lnSpc>
                  <a:spcPts val="4199"/>
                </a:lnSpc>
              </a:pPr>
              <a:r>
                <a:rPr lang="en-US" b="true" sz="2799">
                  <a:solidFill>
                    <a:srgbClr val="121212"/>
                  </a:solidFill>
                  <a:latin typeface="Cloud Soft Bold"/>
                  <a:ea typeface="Cloud Soft Bold"/>
                  <a:cs typeface="Cloud Soft Bold"/>
                  <a:sym typeface="Cloud Soft Bold"/>
                </a:rPr>
                <a:t>NGUYỄN THỊ PHƯƠNG THẢO</a:t>
              </a:r>
            </a:p>
          </p:txBody>
        </p:sp>
      </p:grpSp>
      <p:grpSp>
        <p:nvGrpSpPr>
          <p:cNvPr name="Group 22" id="22"/>
          <p:cNvGrpSpPr/>
          <p:nvPr/>
        </p:nvGrpSpPr>
        <p:grpSpPr>
          <a:xfrm rot="0">
            <a:off x="6838693" y="7900433"/>
            <a:ext cx="5126374" cy="959333"/>
            <a:chOff x="0" y="0"/>
            <a:chExt cx="1350156" cy="252664"/>
          </a:xfrm>
        </p:grpSpPr>
        <p:sp>
          <p:nvSpPr>
            <p:cNvPr name="Freeform 23" id="23"/>
            <p:cNvSpPr/>
            <p:nvPr/>
          </p:nvSpPr>
          <p:spPr>
            <a:xfrm flipH="false" flipV="false" rot="0">
              <a:off x="0" y="0"/>
              <a:ext cx="1350156" cy="252664"/>
            </a:xfrm>
            <a:custGeom>
              <a:avLst/>
              <a:gdLst/>
              <a:ahLst/>
              <a:cxnLst/>
              <a:rect r="r" b="b" t="t" l="l"/>
              <a:pathLst>
                <a:path h="252664" w="1350156">
                  <a:moveTo>
                    <a:pt x="0" y="0"/>
                  </a:moveTo>
                  <a:lnTo>
                    <a:pt x="1350156" y="0"/>
                  </a:lnTo>
                  <a:lnTo>
                    <a:pt x="1350156" y="252664"/>
                  </a:lnTo>
                  <a:lnTo>
                    <a:pt x="0" y="252664"/>
                  </a:lnTo>
                  <a:close/>
                </a:path>
              </a:pathLst>
            </a:custGeom>
            <a:solidFill>
              <a:srgbClr val="FFFAF2"/>
            </a:solidFill>
            <a:ln w="19050" cap="sq">
              <a:solidFill>
                <a:srgbClr val="121212"/>
              </a:solidFill>
              <a:prstDash val="solid"/>
              <a:miter/>
            </a:ln>
          </p:spPr>
        </p:sp>
        <p:sp>
          <p:nvSpPr>
            <p:cNvPr name="TextBox 24" id="24"/>
            <p:cNvSpPr txBox="true"/>
            <p:nvPr/>
          </p:nvSpPr>
          <p:spPr>
            <a:xfrm>
              <a:off x="0" y="-85725"/>
              <a:ext cx="1350156" cy="338389"/>
            </a:xfrm>
            <a:prstGeom prst="rect">
              <a:avLst/>
            </a:prstGeom>
          </p:spPr>
          <p:txBody>
            <a:bodyPr anchor="ctr" rtlCol="false" tIns="254000" lIns="254000" bIns="254000" rIns="254000"/>
            <a:lstStyle/>
            <a:p>
              <a:pPr algn="ctr">
                <a:lnSpc>
                  <a:spcPts val="4199"/>
                </a:lnSpc>
              </a:pPr>
              <a:r>
                <a:rPr lang="en-US" b="true" sz="2799">
                  <a:solidFill>
                    <a:srgbClr val="121212"/>
                  </a:solidFill>
                  <a:latin typeface="Cloud Soft Bold"/>
                  <a:ea typeface="Cloud Soft Bold"/>
                  <a:cs typeface="Cloud Soft Bold"/>
                  <a:sym typeface="Cloud Soft Bold"/>
                </a:rPr>
                <a:t>NGUYỄN HÀ PHƯƠNG UYÊN</a:t>
              </a:r>
            </a:p>
          </p:txBody>
        </p:sp>
      </p:grpSp>
      <p:sp>
        <p:nvSpPr>
          <p:cNvPr name="Freeform 25" id="25"/>
          <p:cNvSpPr/>
          <p:nvPr/>
        </p:nvSpPr>
        <p:spPr>
          <a:xfrm flipH="false" flipV="false" rot="-528977">
            <a:off x="16415367" y="3749879"/>
            <a:ext cx="2270731" cy="1184909"/>
          </a:xfrm>
          <a:custGeom>
            <a:avLst/>
            <a:gdLst/>
            <a:ahLst/>
            <a:cxnLst/>
            <a:rect r="r" b="b" t="t" l="l"/>
            <a:pathLst>
              <a:path h="1184909" w="2270731">
                <a:moveTo>
                  <a:pt x="0" y="0"/>
                </a:moveTo>
                <a:lnTo>
                  <a:pt x="2270730" y="0"/>
                </a:lnTo>
                <a:lnTo>
                  <a:pt x="2270730" y="1184908"/>
                </a:lnTo>
                <a:lnTo>
                  <a:pt x="0" y="1184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501481" y="9258300"/>
            <a:ext cx="2696274" cy="328455"/>
          </a:xfrm>
          <a:custGeom>
            <a:avLst/>
            <a:gdLst/>
            <a:ahLst/>
            <a:cxnLst/>
            <a:rect r="r" b="b" t="t" l="l"/>
            <a:pathLst>
              <a:path h="328455" w="2696274">
                <a:moveTo>
                  <a:pt x="0" y="0"/>
                </a:moveTo>
                <a:lnTo>
                  <a:pt x="2696273" y="0"/>
                </a:lnTo>
                <a:lnTo>
                  <a:pt x="2696273" y="328455"/>
                </a:lnTo>
                <a:lnTo>
                  <a:pt x="0" y="3284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514817" y="9258300"/>
            <a:ext cx="2526256" cy="1322840"/>
          </a:xfrm>
          <a:custGeom>
            <a:avLst/>
            <a:gdLst/>
            <a:ahLst/>
            <a:cxnLst/>
            <a:rect r="r" b="b" t="t" l="l"/>
            <a:pathLst>
              <a:path h="1322840" w="2526256">
                <a:moveTo>
                  <a:pt x="0" y="0"/>
                </a:moveTo>
                <a:lnTo>
                  <a:pt x="2526256" y="0"/>
                </a:lnTo>
                <a:lnTo>
                  <a:pt x="2526256" y="1322840"/>
                </a:lnTo>
                <a:lnTo>
                  <a:pt x="0" y="13228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8" id="28"/>
          <p:cNvGrpSpPr/>
          <p:nvPr/>
        </p:nvGrpSpPr>
        <p:grpSpPr>
          <a:xfrm rot="0">
            <a:off x="7482906" y="1028700"/>
            <a:ext cx="9566709" cy="1931303"/>
            <a:chOff x="0" y="0"/>
            <a:chExt cx="12755612" cy="2575071"/>
          </a:xfrm>
        </p:grpSpPr>
        <p:grpSp>
          <p:nvGrpSpPr>
            <p:cNvPr name="Group 29" id="29"/>
            <p:cNvGrpSpPr/>
            <p:nvPr/>
          </p:nvGrpSpPr>
          <p:grpSpPr>
            <a:xfrm rot="0">
              <a:off x="0" y="0"/>
              <a:ext cx="12755612" cy="2575071"/>
              <a:chOff x="0" y="0"/>
              <a:chExt cx="4163949" cy="840608"/>
            </a:xfrm>
          </p:grpSpPr>
          <p:sp>
            <p:nvSpPr>
              <p:cNvPr name="Freeform 30" id="30"/>
              <p:cNvSpPr/>
              <p:nvPr/>
            </p:nvSpPr>
            <p:spPr>
              <a:xfrm flipH="false" flipV="false" rot="0">
                <a:off x="48260" y="48260"/>
                <a:ext cx="4115689" cy="792348"/>
              </a:xfrm>
              <a:custGeom>
                <a:avLst/>
                <a:gdLst/>
                <a:ahLst/>
                <a:cxnLst/>
                <a:rect r="r" b="b" t="t" l="l"/>
                <a:pathLst>
                  <a:path h="792348" w="4115689">
                    <a:moveTo>
                      <a:pt x="0" y="0"/>
                    </a:moveTo>
                    <a:lnTo>
                      <a:pt x="4115689" y="0"/>
                    </a:lnTo>
                    <a:lnTo>
                      <a:pt x="4115689" y="792348"/>
                    </a:lnTo>
                    <a:lnTo>
                      <a:pt x="0" y="792348"/>
                    </a:lnTo>
                    <a:close/>
                  </a:path>
                </a:pathLst>
              </a:custGeom>
              <a:solidFill>
                <a:srgbClr val="121212"/>
              </a:solidFill>
            </p:spPr>
          </p:sp>
          <p:sp>
            <p:nvSpPr>
              <p:cNvPr name="Freeform 31" id="31"/>
              <p:cNvSpPr/>
              <p:nvPr/>
            </p:nvSpPr>
            <p:spPr>
              <a:xfrm flipH="false" flipV="false" rot="0">
                <a:off x="6350" y="6350"/>
                <a:ext cx="4115689" cy="792348"/>
              </a:xfrm>
              <a:custGeom>
                <a:avLst/>
                <a:gdLst/>
                <a:ahLst/>
                <a:cxnLst/>
                <a:rect r="r" b="b" t="t" l="l"/>
                <a:pathLst>
                  <a:path h="792348" w="4115689">
                    <a:moveTo>
                      <a:pt x="0" y="0"/>
                    </a:moveTo>
                    <a:lnTo>
                      <a:pt x="4115689" y="0"/>
                    </a:lnTo>
                    <a:lnTo>
                      <a:pt x="4115689" y="792348"/>
                    </a:lnTo>
                    <a:lnTo>
                      <a:pt x="0" y="792348"/>
                    </a:lnTo>
                    <a:close/>
                  </a:path>
                </a:pathLst>
              </a:custGeom>
              <a:solidFill>
                <a:srgbClr val="FFEC89"/>
              </a:solidFill>
            </p:spPr>
          </p:sp>
          <p:sp>
            <p:nvSpPr>
              <p:cNvPr name="Freeform 32" id="32"/>
              <p:cNvSpPr/>
              <p:nvPr/>
            </p:nvSpPr>
            <p:spPr>
              <a:xfrm flipH="false" flipV="false" rot="0">
                <a:off x="0" y="0"/>
                <a:ext cx="4128389" cy="805048"/>
              </a:xfrm>
              <a:custGeom>
                <a:avLst/>
                <a:gdLst/>
                <a:ahLst/>
                <a:cxnLst/>
                <a:rect r="r" b="b" t="t" l="l"/>
                <a:pathLst>
                  <a:path h="805048" w="4128389">
                    <a:moveTo>
                      <a:pt x="4128389" y="805048"/>
                    </a:moveTo>
                    <a:lnTo>
                      <a:pt x="0" y="805048"/>
                    </a:lnTo>
                    <a:lnTo>
                      <a:pt x="0" y="0"/>
                    </a:lnTo>
                    <a:lnTo>
                      <a:pt x="4128389" y="0"/>
                    </a:lnTo>
                    <a:lnTo>
                      <a:pt x="4128389" y="805048"/>
                    </a:lnTo>
                    <a:close/>
                    <a:moveTo>
                      <a:pt x="12700" y="792348"/>
                    </a:moveTo>
                    <a:lnTo>
                      <a:pt x="4115689" y="792348"/>
                    </a:lnTo>
                    <a:lnTo>
                      <a:pt x="4115689" y="12700"/>
                    </a:lnTo>
                    <a:lnTo>
                      <a:pt x="12700" y="12700"/>
                    </a:lnTo>
                    <a:lnTo>
                      <a:pt x="12700" y="792348"/>
                    </a:lnTo>
                    <a:close/>
                  </a:path>
                </a:pathLst>
              </a:custGeom>
              <a:solidFill>
                <a:srgbClr val="121212"/>
              </a:solidFill>
            </p:spPr>
          </p:sp>
        </p:grpSp>
        <p:sp>
          <p:nvSpPr>
            <p:cNvPr name="TextBox 33" id="33"/>
            <p:cNvSpPr txBox="true"/>
            <p:nvPr/>
          </p:nvSpPr>
          <p:spPr>
            <a:xfrm rot="0">
              <a:off x="639189" y="364378"/>
              <a:ext cx="11280272" cy="1941566"/>
            </a:xfrm>
            <a:prstGeom prst="rect">
              <a:avLst/>
            </a:prstGeom>
          </p:spPr>
          <p:txBody>
            <a:bodyPr anchor="t" rtlCol="false" tIns="0" lIns="0" bIns="0" rIns="0">
              <a:spAutoFit/>
            </a:bodyPr>
            <a:lstStyle/>
            <a:p>
              <a:pPr algn="ctr">
                <a:lnSpc>
                  <a:spcPts val="11037"/>
                </a:lnSpc>
              </a:pPr>
              <a:r>
                <a:rPr lang="en-US" sz="10034">
                  <a:solidFill>
                    <a:srgbClr val="F86A9D"/>
                  </a:solidFill>
                  <a:latin typeface="Genty"/>
                  <a:ea typeface="Genty"/>
                  <a:cs typeface="Genty"/>
                  <a:sym typeface="Genty"/>
                </a:rPr>
                <a:t>Thành viên</a:t>
              </a:r>
            </a:p>
          </p:txBody>
        </p:sp>
      </p:grpSp>
      <p:sp>
        <p:nvSpPr>
          <p:cNvPr name="Freeform 34" id="34"/>
          <p:cNvSpPr/>
          <p:nvPr/>
        </p:nvSpPr>
        <p:spPr>
          <a:xfrm flipH="false" flipV="false" rot="0">
            <a:off x="551308" y="8478712"/>
            <a:ext cx="916366" cy="972975"/>
          </a:xfrm>
          <a:custGeom>
            <a:avLst/>
            <a:gdLst/>
            <a:ahLst/>
            <a:cxnLst/>
            <a:rect r="r" b="b" t="t" l="l"/>
            <a:pathLst>
              <a:path h="972975" w="916366">
                <a:moveTo>
                  <a:pt x="0" y="0"/>
                </a:moveTo>
                <a:lnTo>
                  <a:pt x="916366" y="0"/>
                </a:lnTo>
                <a:lnTo>
                  <a:pt x="916366" y="972975"/>
                </a:lnTo>
                <a:lnTo>
                  <a:pt x="0" y="9729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5" id="35"/>
          <p:cNvSpPr/>
          <p:nvPr/>
        </p:nvSpPr>
        <p:spPr>
          <a:xfrm flipH="false" flipV="false" rot="0">
            <a:off x="6282800" y="4301045"/>
            <a:ext cx="754167" cy="800757"/>
          </a:xfrm>
          <a:custGeom>
            <a:avLst/>
            <a:gdLst/>
            <a:ahLst/>
            <a:cxnLst/>
            <a:rect r="r" b="b" t="t" l="l"/>
            <a:pathLst>
              <a:path h="800757" w="754167">
                <a:moveTo>
                  <a:pt x="0" y="0"/>
                </a:moveTo>
                <a:lnTo>
                  <a:pt x="754167" y="0"/>
                </a:lnTo>
                <a:lnTo>
                  <a:pt x="754167" y="800756"/>
                </a:lnTo>
                <a:lnTo>
                  <a:pt x="0" y="80075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6" id="36"/>
          <p:cNvSpPr/>
          <p:nvPr/>
        </p:nvSpPr>
        <p:spPr>
          <a:xfrm flipH="false" flipV="false" rot="0">
            <a:off x="1303549" y="3320096"/>
            <a:ext cx="494961" cy="525538"/>
          </a:xfrm>
          <a:custGeom>
            <a:avLst/>
            <a:gdLst/>
            <a:ahLst/>
            <a:cxnLst/>
            <a:rect r="r" b="b" t="t" l="l"/>
            <a:pathLst>
              <a:path h="525538" w="494961">
                <a:moveTo>
                  <a:pt x="0" y="0"/>
                </a:moveTo>
                <a:lnTo>
                  <a:pt x="494961" y="0"/>
                </a:lnTo>
                <a:lnTo>
                  <a:pt x="494961" y="525538"/>
                </a:lnTo>
                <a:lnTo>
                  <a:pt x="0" y="5255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pic>
        <p:nvPicPr>
          <p:cNvPr name="Picture 37" id="37"/>
          <p:cNvPicPr>
            <a:picLocks noChangeAspect="true"/>
          </p:cNvPicPr>
          <p:nvPr/>
        </p:nvPicPr>
        <p:blipFill>
          <a:blip r:embed="rId18"/>
          <a:srcRect l="0" t="0" r="0" b="0"/>
          <a:stretch>
            <a:fillRect/>
          </a:stretch>
        </p:blipFill>
        <p:spPr>
          <a:xfrm flipH="false" flipV="false" rot="0">
            <a:off x="1303549" y="3845634"/>
            <a:ext cx="5409382" cy="5382335"/>
          </a:xfrm>
          <a:prstGeom prst="rect">
            <a:avLst/>
          </a:prstGeom>
        </p:spPr>
      </p:pic>
      <p:sp>
        <p:nvSpPr>
          <p:cNvPr name="Freeform 38" id="38"/>
          <p:cNvSpPr/>
          <p:nvPr/>
        </p:nvSpPr>
        <p:spPr>
          <a:xfrm flipH="false" flipV="false" rot="0">
            <a:off x="177691" y="0"/>
            <a:ext cx="2579964" cy="2554165"/>
          </a:xfrm>
          <a:custGeom>
            <a:avLst/>
            <a:gdLst/>
            <a:ahLst/>
            <a:cxnLst/>
            <a:rect r="r" b="b" t="t" l="l"/>
            <a:pathLst>
              <a:path h="2554165" w="2579964">
                <a:moveTo>
                  <a:pt x="0" y="0"/>
                </a:moveTo>
                <a:lnTo>
                  <a:pt x="2579965" y="0"/>
                </a:lnTo>
                <a:lnTo>
                  <a:pt x="2579965" y="2554165"/>
                </a:lnTo>
                <a:lnTo>
                  <a:pt x="0" y="255416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9" id="39"/>
          <p:cNvSpPr/>
          <p:nvPr/>
        </p:nvSpPr>
        <p:spPr>
          <a:xfrm flipH="false" flipV="false" rot="-1866298">
            <a:off x="4823653" y="811192"/>
            <a:ext cx="2579964" cy="2554165"/>
          </a:xfrm>
          <a:custGeom>
            <a:avLst/>
            <a:gdLst/>
            <a:ahLst/>
            <a:cxnLst/>
            <a:rect r="r" b="b" t="t" l="l"/>
            <a:pathLst>
              <a:path h="2554165" w="2579964">
                <a:moveTo>
                  <a:pt x="0" y="0"/>
                </a:moveTo>
                <a:lnTo>
                  <a:pt x="2579965" y="0"/>
                </a:lnTo>
                <a:lnTo>
                  <a:pt x="2579965" y="2554164"/>
                </a:lnTo>
                <a:lnTo>
                  <a:pt x="0" y="255416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59052" y="411550"/>
            <a:ext cx="8019484" cy="1826200"/>
            <a:chOff x="0" y="0"/>
            <a:chExt cx="3490513" cy="794861"/>
          </a:xfrm>
        </p:grpSpPr>
        <p:sp>
          <p:nvSpPr>
            <p:cNvPr name="Freeform 4" id="4"/>
            <p:cNvSpPr/>
            <p:nvPr/>
          </p:nvSpPr>
          <p:spPr>
            <a:xfrm flipH="false" flipV="false" rot="0">
              <a:off x="48260" y="4826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121212"/>
            </a:solidFill>
          </p:spPr>
        </p:sp>
        <p:sp>
          <p:nvSpPr>
            <p:cNvPr name="Freeform 5" id="5"/>
            <p:cNvSpPr/>
            <p:nvPr/>
          </p:nvSpPr>
          <p:spPr>
            <a:xfrm flipH="false" flipV="false" rot="0">
              <a:off x="6350" y="6350"/>
              <a:ext cx="3442253" cy="746601"/>
            </a:xfrm>
            <a:custGeom>
              <a:avLst/>
              <a:gdLst/>
              <a:ahLst/>
              <a:cxnLst/>
              <a:rect r="r" b="b" t="t" l="l"/>
              <a:pathLst>
                <a:path h="746601" w="3442253">
                  <a:moveTo>
                    <a:pt x="0" y="0"/>
                  </a:moveTo>
                  <a:lnTo>
                    <a:pt x="3442253" y="0"/>
                  </a:lnTo>
                  <a:lnTo>
                    <a:pt x="3442253" y="746601"/>
                  </a:lnTo>
                  <a:lnTo>
                    <a:pt x="0" y="746601"/>
                  </a:lnTo>
                  <a:close/>
                </a:path>
              </a:pathLst>
            </a:custGeom>
            <a:solidFill>
              <a:srgbClr val="2D65B2"/>
            </a:solidFill>
          </p:spPr>
        </p:sp>
        <p:sp>
          <p:nvSpPr>
            <p:cNvPr name="Freeform 6" id="6"/>
            <p:cNvSpPr/>
            <p:nvPr/>
          </p:nvSpPr>
          <p:spPr>
            <a:xfrm flipH="false" flipV="false" rot="0">
              <a:off x="0" y="0"/>
              <a:ext cx="3454953" cy="759301"/>
            </a:xfrm>
            <a:custGeom>
              <a:avLst/>
              <a:gdLst/>
              <a:ahLst/>
              <a:cxnLst/>
              <a:rect r="r" b="b" t="t" l="l"/>
              <a:pathLst>
                <a:path h="759301" w="3454953">
                  <a:moveTo>
                    <a:pt x="3454953" y="759301"/>
                  </a:moveTo>
                  <a:lnTo>
                    <a:pt x="0" y="759301"/>
                  </a:lnTo>
                  <a:lnTo>
                    <a:pt x="0" y="0"/>
                  </a:lnTo>
                  <a:lnTo>
                    <a:pt x="3454953" y="0"/>
                  </a:lnTo>
                  <a:lnTo>
                    <a:pt x="3454953" y="759301"/>
                  </a:lnTo>
                  <a:close/>
                  <a:moveTo>
                    <a:pt x="12700" y="746601"/>
                  </a:moveTo>
                  <a:lnTo>
                    <a:pt x="3442253" y="746601"/>
                  </a:lnTo>
                  <a:lnTo>
                    <a:pt x="3442253" y="12700"/>
                  </a:lnTo>
                  <a:lnTo>
                    <a:pt x="12700" y="12700"/>
                  </a:lnTo>
                  <a:lnTo>
                    <a:pt x="12700" y="746601"/>
                  </a:lnTo>
                  <a:close/>
                </a:path>
              </a:pathLst>
            </a:custGeom>
            <a:solidFill>
              <a:srgbClr val="121212"/>
            </a:solidFill>
          </p:spPr>
        </p:sp>
      </p:grpSp>
      <p:grpSp>
        <p:nvGrpSpPr>
          <p:cNvPr name="Group 7" id="7"/>
          <p:cNvGrpSpPr/>
          <p:nvPr/>
        </p:nvGrpSpPr>
        <p:grpSpPr>
          <a:xfrm rot="0">
            <a:off x="151678" y="821585"/>
            <a:ext cx="7209457" cy="3483272"/>
            <a:chOff x="0" y="0"/>
            <a:chExt cx="4137089" cy="1998848"/>
          </a:xfrm>
        </p:grpSpPr>
        <p:sp>
          <p:nvSpPr>
            <p:cNvPr name="Freeform 8" id="8"/>
            <p:cNvSpPr/>
            <p:nvPr/>
          </p:nvSpPr>
          <p:spPr>
            <a:xfrm flipH="false" flipV="false" rot="0">
              <a:off x="48260" y="48260"/>
              <a:ext cx="4088829" cy="1950588"/>
            </a:xfrm>
            <a:custGeom>
              <a:avLst/>
              <a:gdLst/>
              <a:ahLst/>
              <a:cxnLst/>
              <a:rect r="r" b="b" t="t" l="l"/>
              <a:pathLst>
                <a:path h="1950588" w="4088829">
                  <a:moveTo>
                    <a:pt x="0" y="0"/>
                  </a:moveTo>
                  <a:lnTo>
                    <a:pt x="4088829" y="0"/>
                  </a:lnTo>
                  <a:lnTo>
                    <a:pt x="4088829" y="1950588"/>
                  </a:lnTo>
                  <a:lnTo>
                    <a:pt x="0" y="1950588"/>
                  </a:lnTo>
                  <a:close/>
                </a:path>
              </a:pathLst>
            </a:custGeom>
            <a:solidFill>
              <a:srgbClr val="121212"/>
            </a:solidFill>
          </p:spPr>
        </p:sp>
        <p:sp>
          <p:nvSpPr>
            <p:cNvPr name="Freeform 9" id="9"/>
            <p:cNvSpPr/>
            <p:nvPr/>
          </p:nvSpPr>
          <p:spPr>
            <a:xfrm flipH="false" flipV="false" rot="0">
              <a:off x="6350" y="6350"/>
              <a:ext cx="4088829" cy="1950588"/>
            </a:xfrm>
            <a:custGeom>
              <a:avLst/>
              <a:gdLst/>
              <a:ahLst/>
              <a:cxnLst/>
              <a:rect r="r" b="b" t="t" l="l"/>
              <a:pathLst>
                <a:path h="1950588" w="4088829">
                  <a:moveTo>
                    <a:pt x="0" y="0"/>
                  </a:moveTo>
                  <a:lnTo>
                    <a:pt x="4088829" y="0"/>
                  </a:lnTo>
                  <a:lnTo>
                    <a:pt x="4088829" y="1950588"/>
                  </a:lnTo>
                  <a:lnTo>
                    <a:pt x="0" y="1950588"/>
                  </a:lnTo>
                  <a:close/>
                </a:path>
              </a:pathLst>
            </a:custGeom>
            <a:solidFill>
              <a:srgbClr val="FFFAF2"/>
            </a:solidFill>
          </p:spPr>
        </p:sp>
        <p:sp>
          <p:nvSpPr>
            <p:cNvPr name="Freeform 10" id="10"/>
            <p:cNvSpPr/>
            <p:nvPr/>
          </p:nvSpPr>
          <p:spPr>
            <a:xfrm flipH="false" flipV="false" rot="0">
              <a:off x="0" y="0"/>
              <a:ext cx="4101529" cy="1963288"/>
            </a:xfrm>
            <a:custGeom>
              <a:avLst/>
              <a:gdLst/>
              <a:ahLst/>
              <a:cxnLst/>
              <a:rect r="r" b="b" t="t" l="l"/>
              <a:pathLst>
                <a:path h="1963288" w="4101529">
                  <a:moveTo>
                    <a:pt x="4101529" y="1963288"/>
                  </a:moveTo>
                  <a:lnTo>
                    <a:pt x="0" y="1963288"/>
                  </a:lnTo>
                  <a:lnTo>
                    <a:pt x="0" y="0"/>
                  </a:lnTo>
                  <a:lnTo>
                    <a:pt x="4101529" y="0"/>
                  </a:lnTo>
                  <a:lnTo>
                    <a:pt x="4101529" y="1963288"/>
                  </a:lnTo>
                  <a:close/>
                  <a:moveTo>
                    <a:pt x="12700" y="1950588"/>
                  </a:moveTo>
                  <a:lnTo>
                    <a:pt x="4088829" y="1950588"/>
                  </a:lnTo>
                  <a:lnTo>
                    <a:pt x="4088829" y="12700"/>
                  </a:lnTo>
                  <a:lnTo>
                    <a:pt x="12700" y="12700"/>
                  </a:lnTo>
                  <a:lnTo>
                    <a:pt x="12700" y="1950588"/>
                  </a:lnTo>
                  <a:close/>
                </a:path>
              </a:pathLst>
            </a:custGeom>
            <a:solidFill>
              <a:srgbClr val="121212"/>
            </a:solidFill>
          </p:spPr>
        </p:sp>
      </p:grpSp>
      <p:sp>
        <p:nvSpPr>
          <p:cNvPr name="Freeform 11" id="11"/>
          <p:cNvSpPr/>
          <p:nvPr/>
        </p:nvSpPr>
        <p:spPr>
          <a:xfrm flipH="true" flipV="false" rot="-1587665">
            <a:off x="-502808" y="8459131"/>
            <a:ext cx="3063017" cy="1598338"/>
          </a:xfrm>
          <a:custGeom>
            <a:avLst/>
            <a:gdLst/>
            <a:ahLst/>
            <a:cxnLst/>
            <a:rect r="r" b="b" t="t" l="l"/>
            <a:pathLst>
              <a:path h="1598338" w="3063017">
                <a:moveTo>
                  <a:pt x="3063016" y="0"/>
                </a:moveTo>
                <a:lnTo>
                  <a:pt x="0" y="0"/>
                </a:lnTo>
                <a:lnTo>
                  <a:pt x="0" y="1598338"/>
                </a:lnTo>
                <a:lnTo>
                  <a:pt x="3063016" y="1598338"/>
                </a:lnTo>
                <a:lnTo>
                  <a:pt x="30630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541100" y="2563221"/>
            <a:ext cx="1337437" cy="1599109"/>
          </a:xfrm>
          <a:custGeom>
            <a:avLst/>
            <a:gdLst/>
            <a:ahLst/>
            <a:cxnLst/>
            <a:rect r="r" b="b" t="t" l="l"/>
            <a:pathLst>
              <a:path h="1599109" w="1337437">
                <a:moveTo>
                  <a:pt x="0" y="0"/>
                </a:moveTo>
                <a:lnTo>
                  <a:pt x="1337436" y="0"/>
                </a:lnTo>
                <a:lnTo>
                  <a:pt x="1337436" y="1599110"/>
                </a:lnTo>
                <a:lnTo>
                  <a:pt x="0" y="1599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02351">
            <a:off x="-1200887" y="5841750"/>
            <a:ext cx="1261753" cy="1339699"/>
          </a:xfrm>
          <a:custGeom>
            <a:avLst/>
            <a:gdLst/>
            <a:ahLst/>
            <a:cxnLst/>
            <a:rect r="r" b="b" t="t" l="l"/>
            <a:pathLst>
              <a:path h="1339699" w="1261753">
                <a:moveTo>
                  <a:pt x="0" y="0"/>
                </a:moveTo>
                <a:lnTo>
                  <a:pt x="1261753" y="0"/>
                </a:lnTo>
                <a:lnTo>
                  <a:pt x="1261753" y="1339699"/>
                </a:lnTo>
                <a:lnTo>
                  <a:pt x="0" y="1339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032017" y="3755851"/>
            <a:ext cx="13999513" cy="6438505"/>
          </a:xfrm>
          <a:custGeom>
            <a:avLst/>
            <a:gdLst/>
            <a:ahLst/>
            <a:cxnLst/>
            <a:rect r="r" b="b" t="t" l="l"/>
            <a:pathLst>
              <a:path h="6438505" w="13999513">
                <a:moveTo>
                  <a:pt x="0" y="0"/>
                </a:moveTo>
                <a:lnTo>
                  <a:pt x="13999513" y="0"/>
                </a:lnTo>
                <a:lnTo>
                  <a:pt x="13999513" y="6438505"/>
                </a:lnTo>
                <a:lnTo>
                  <a:pt x="0" y="6438505"/>
                </a:lnTo>
                <a:lnTo>
                  <a:pt x="0" y="0"/>
                </a:lnTo>
                <a:close/>
              </a:path>
            </a:pathLst>
          </a:custGeom>
          <a:blipFill>
            <a:blip r:embed="rId10"/>
            <a:stretch>
              <a:fillRect l="0" t="0" r="0" b="0"/>
            </a:stretch>
          </a:blipFill>
        </p:spPr>
      </p:sp>
      <p:sp>
        <p:nvSpPr>
          <p:cNvPr name="TextBox 15" id="15"/>
          <p:cNvSpPr txBox="true"/>
          <p:nvPr/>
        </p:nvSpPr>
        <p:spPr>
          <a:xfrm rot="0">
            <a:off x="10265928" y="783312"/>
            <a:ext cx="6965228" cy="1149350"/>
          </a:xfrm>
          <a:prstGeom prst="rect">
            <a:avLst/>
          </a:prstGeom>
        </p:spPr>
        <p:txBody>
          <a:bodyPr anchor="t" rtlCol="false" tIns="0" lIns="0" bIns="0" rIns="0">
            <a:spAutoFit/>
          </a:bodyPr>
          <a:lstStyle/>
          <a:p>
            <a:pPr algn="ctr">
              <a:lnSpc>
                <a:spcPts val="8800"/>
              </a:lnSpc>
            </a:pPr>
            <a:r>
              <a:rPr lang="en-US" sz="8000">
                <a:solidFill>
                  <a:srgbClr val="FFFAF2"/>
                </a:solidFill>
                <a:latin typeface="Genty"/>
                <a:ea typeface="Genty"/>
                <a:cs typeface="Genty"/>
                <a:sym typeface="Genty"/>
              </a:rPr>
              <a:t>User-based CF</a:t>
            </a:r>
          </a:p>
        </p:txBody>
      </p:sp>
      <p:sp>
        <p:nvSpPr>
          <p:cNvPr name="TextBox 16" id="16"/>
          <p:cNvSpPr txBox="true"/>
          <p:nvPr/>
        </p:nvSpPr>
        <p:spPr>
          <a:xfrm rot="0">
            <a:off x="461891" y="1418216"/>
            <a:ext cx="6589031" cy="2337635"/>
          </a:xfrm>
          <a:prstGeom prst="rect">
            <a:avLst/>
          </a:prstGeom>
        </p:spPr>
        <p:txBody>
          <a:bodyPr anchor="t" rtlCol="false" tIns="0" lIns="0" bIns="0" rIns="0">
            <a:spAutoFit/>
          </a:bodyPr>
          <a:lstStyle/>
          <a:p>
            <a:pPr algn="ctr">
              <a:lnSpc>
                <a:spcPts val="6122"/>
              </a:lnSpc>
              <a:spcBef>
                <a:spcPct val="0"/>
              </a:spcBef>
            </a:pPr>
            <a:r>
              <a:rPr lang="en-US" sz="5565">
                <a:solidFill>
                  <a:srgbClr val="000000"/>
                </a:solidFill>
                <a:latin typeface="Paytone One"/>
                <a:ea typeface="Paytone One"/>
                <a:cs typeface="Paytone One"/>
                <a:sym typeface="Paytone One"/>
              </a:rPr>
              <a:t> Dự đoán điểm (Rating Prediction)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EC89"/>
        </a:solidFill>
      </p:bgPr>
    </p:bg>
    <p:spTree>
      <p:nvGrpSpPr>
        <p:cNvPr id="1" name=""/>
        <p:cNvGrpSpPr/>
        <p:nvPr/>
      </p:nvGrpSpPr>
      <p:grpSpPr>
        <a:xfrm>
          <a:off x="0" y="0"/>
          <a:ext cx="0" cy="0"/>
          <a:chOff x="0" y="0"/>
          <a:chExt cx="0" cy="0"/>
        </a:xfrm>
      </p:grpSpPr>
      <p:sp>
        <p:nvSpPr>
          <p:cNvPr name="Freeform 2" id="2"/>
          <p:cNvSpPr/>
          <p:nvPr/>
        </p:nvSpPr>
        <p:spPr>
          <a:xfrm flipH="true" flipV="false" rot="-5400000">
            <a:off x="8493639" y="-9017428"/>
            <a:ext cx="1322917" cy="18310194"/>
          </a:xfrm>
          <a:custGeom>
            <a:avLst/>
            <a:gdLst/>
            <a:ahLst/>
            <a:cxnLst/>
            <a:rect r="r" b="b" t="t" l="l"/>
            <a:pathLst>
              <a:path h="18310194" w="1322917">
                <a:moveTo>
                  <a:pt x="1322917" y="0"/>
                </a:moveTo>
                <a:lnTo>
                  <a:pt x="0" y="0"/>
                </a:lnTo>
                <a:lnTo>
                  <a:pt x="0" y="18310195"/>
                </a:lnTo>
                <a:lnTo>
                  <a:pt x="1322917" y="18310195"/>
                </a:lnTo>
                <a:lnTo>
                  <a:pt x="1322917"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grpSp>
        <p:nvGrpSpPr>
          <p:cNvPr name="Group 3" id="3"/>
          <p:cNvGrpSpPr/>
          <p:nvPr/>
        </p:nvGrpSpPr>
        <p:grpSpPr>
          <a:xfrm rot="0">
            <a:off x="1028700" y="664661"/>
            <a:ext cx="16737803" cy="2179451"/>
            <a:chOff x="0" y="0"/>
            <a:chExt cx="22317071" cy="2905935"/>
          </a:xfrm>
        </p:grpSpPr>
        <p:grpSp>
          <p:nvGrpSpPr>
            <p:cNvPr name="Group 4" id="4"/>
            <p:cNvGrpSpPr/>
            <p:nvPr/>
          </p:nvGrpSpPr>
          <p:grpSpPr>
            <a:xfrm rot="0">
              <a:off x="0" y="0"/>
              <a:ext cx="22317071" cy="2905935"/>
              <a:chOff x="0" y="0"/>
              <a:chExt cx="7330029" cy="954453"/>
            </a:xfrm>
          </p:grpSpPr>
          <p:sp>
            <p:nvSpPr>
              <p:cNvPr name="Freeform 5" id="5"/>
              <p:cNvSpPr/>
              <p:nvPr/>
            </p:nvSpPr>
            <p:spPr>
              <a:xfrm flipH="false" flipV="false" rot="0">
                <a:off x="48260" y="48260"/>
                <a:ext cx="7281769" cy="906193"/>
              </a:xfrm>
              <a:custGeom>
                <a:avLst/>
                <a:gdLst/>
                <a:ahLst/>
                <a:cxnLst/>
                <a:rect r="r" b="b" t="t" l="l"/>
                <a:pathLst>
                  <a:path h="906193" w="7281769">
                    <a:moveTo>
                      <a:pt x="0" y="0"/>
                    </a:moveTo>
                    <a:lnTo>
                      <a:pt x="7281769" y="0"/>
                    </a:lnTo>
                    <a:lnTo>
                      <a:pt x="7281769" y="906193"/>
                    </a:lnTo>
                    <a:lnTo>
                      <a:pt x="0" y="906193"/>
                    </a:lnTo>
                    <a:close/>
                  </a:path>
                </a:pathLst>
              </a:custGeom>
              <a:solidFill>
                <a:srgbClr val="121212"/>
              </a:solidFill>
            </p:spPr>
          </p:sp>
          <p:sp>
            <p:nvSpPr>
              <p:cNvPr name="Freeform 6" id="6"/>
              <p:cNvSpPr/>
              <p:nvPr/>
            </p:nvSpPr>
            <p:spPr>
              <a:xfrm flipH="false" flipV="false" rot="0">
                <a:off x="6350" y="6350"/>
                <a:ext cx="7281769" cy="906193"/>
              </a:xfrm>
              <a:custGeom>
                <a:avLst/>
                <a:gdLst/>
                <a:ahLst/>
                <a:cxnLst/>
                <a:rect r="r" b="b" t="t" l="l"/>
                <a:pathLst>
                  <a:path h="906193" w="7281769">
                    <a:moveTo>
                      <a:pt x="0" y="0"/>
                    </a:moveTo>
                    <a:lnTo>
                      <a:pt x="7281769" y="0"/>
                    </a:lnTo>
                    <a:lnTo>
                      <a:pt x="7281769" y="906193"/>
                    </a:lnTo>
                    <a:lnTo>
                      <a:pt x="0" y="906193"/>
                    </a:lnTo>
                    <a:close/>
                  </a:path>
                </a:pathLst>
              </a:custGeom>
              <a:solidFill>
                <a:srgbClr val="F86A9D"/>
              </a:solidFill>
            </p:spPr>
          </p:sp>
          <p:sp>
            <p:nvSpPr>
              <p:cNvPr name="Freeform 7" id="7"/>
              <p:cNvSpPr/>
              <p:nvPr/>
            </p:nvSpPr>
            <p:spPr>
              <a:xfrm flipH="false" flipV="false" rot="0">
                <a:off x="0" y="0"/>
                <a:ext cx="7294469" cy="918893"/>
              </a:xfrm>
              <a:custGeom>
                <a:avLst/>
                <a:gdLst/>
                <a:ahLst/>
                <a:cxnLst/>
                <a:rect r="r" b="b" t="t" l="l"/>
                <a:pathLst>
                  <a:path h="918893" w="7294469">
                    <a:moveTo>
                      <a:pt x="7294469" y="918893"/>
                    </a:moveTo>
                    <a:lnTo>
                      <a:pt x="0" y="918893"/>
                    </a:lnTo>
                    <a:lnTo>
                      <a:pt x="0" y="0"/>
                    </a:lnTo>
                    <a:lnTo>
                      <a:pt x="7294469" y="0"/>
                    </a:lnTo>
                    <a:lnTo>
                      <a:pt x="7294469" y="918893"/>
                    </a:lnTo>
                    <a:close/>
                    <a:moveTo>
                      <a:pt x="12700" y="906193"/>
                    </a:moveTo>
                    <a:lnTo>
                      <a:pt x="7281769" y="906193"/>
                    </a:lnTo>
                    <a:lnTo>
                      <a:pt x="7281769" y="12700"/>
                    </a:lnTo>
                    <a:lnTo>
                      <a:pt x="12700" y="12700"/>
                    </a:lnTo>
                    <a:lnTo>
                      <a:pt x="12700" y="906193"/>
                    </a:lnTo>
                    <a:close/>
                  </a:path>
                </a:pathLst>
              </a:custGeom>
              <a:solidFill>
                <a:srgbClr val="121212"/>
              </a:solidFill>
            </p:spPr>
          </p:sp>
        </p:grpSp>
        <p:sp>
          <p:nvSpPr>
            <p:cNvPr name="TextBox 8" id="8"/>
            <p:cNvSpPr txBox="true"/>
            <p:nvPr/>
          </p:nvSpPr>
          <p:spPr>
            <a:xfrm rot="0">
              <a:off x="973580" y="478596"/>
              <a:ext cx="20369911" cy="2104022"/>
            </a:xfrm>
            <a:prstGeom prst="rect">
              <a:avLst/>
            </a:prstGeom>
          </p:spPr>
          <p:txBody>
            <a:bodyPr anchor="t" rtlCol="false" tIns="0" lIns="0" bIns="0" rIns="0">
              <a:spAutoFit/>
            </a:bodyPr>
            <a:lstStyle/>
            <a:p>
              <a:pPr algn="ctr">
                <a:lnSpc>
                  <a:spcPts val="6122"/>
                </a:lnSpc>
              </a:pPr>
              <a:r>
                <a:rPr lang="en-US" sz="5565">
                  <a:solidFill>
                    <a:srgbClr val="FFFFFF"/>
                  </a:solidFill>
                  <a:latin typeface="Agbalumo"/>
                  <a:ea typeface="Agbalumo"/>
                  <a:cs typeface="Agbalumo"/>
                  <a:sym typeface="Agbalumo"/>
                </a:rPr>
                <a:t>Content-based Filtering</a:t>
              </a:r>
            </a:p>
            <a:p>
              <a:pPr algn="ctr">
                <a:lnSpc>
                  <a:spcPts val="6122"/>
                </a:lnSpc>
              </a:pPr>
            </a:p>
          </p:txBody>
        </p:sp>
      </p:grpSp>
      <p:sp>
        <p:nvSpPr>
          <p:cNvPr name="Freeform 9" id="9"/>
          <p:cNvSpPr/>
          <p:nvPr/>
        </p:nvSpPr>
        <p:spPr>
          <a:xfrm flipH="false" flipV="false" rot="-398799">
            <a:off x="322804" y="178713"/>
            <a:ext cx="1411792" cy="1499007"/>
          </a:xfrm>
          <a:custGeom>
            <a:avLst/>
            <a:gdLst/>
            <a:ahLst/>
            <a:cxnLst/>
            <a:rect r="r" b="b" t="t" l="l"/>
            <a:pathLst>
              <a:path h="1499007" w="1411792">
                <a:moveTo>
                  <a:pt x="0" y="0"/>
                </a:moveTo>
                <a:lnTo>
                  <a:pt x="1411792" y="0"/>
                </a:lnTo>
                <a:lnTo>
                  <a:pt x="1411792" y="1499007"/>
                </a:lnTo>
                <a:lnTo>
                  <a:pt x="0" y="14990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8493639" y="994541"/>
            <a:ext cx="1322917" cy="18310194"/>
          </a:xfrm>
          <a:custGeom>
            <a:avLst/>
            <a:gdLst/>
            <a:ahLst/>
            <a:cxnLst/>
            <a:rect r="r" b="b" t="t" l="l"/>
            <a:pathLst>
              <a:path h="18310194" w="1322917">
                <a:moveTo>
                  <a:pt x="0" y="0"/>
                </a:moveTo>
                <a:lnTo>
                  <a:pt x="1322917" y="0"/>
                </a:lnTo>
                <a:lnTo>
                  <a:pt x="1322917" y="18310195"/>
                </a:lnTo>
                <a:lnTo>
                  <a:pt x="0" y="18310195"/>
                </a:lnTo>
                <a:lnTo>
                  <a:pt x="0"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sp>
        <p:nvSpPr>
          <p:cNvPr name="Freeform 11" id="11"/>
          <p:cNvSpPr/>
          <p:nvPr/>
        </p:nvSpPr>
        <p:spPr>
          <a:xfrm flipH="true" flipV="false" rot="0">
            <a:off x="523795" y="8418903"/>
            <a:ext cx="2177682" cy="1678795"/>
          </a:xfrm>
          <a:custGeom>
            <a:avLst/>
            <a:gdLst/>
            <a:ahLst/>
            <a:cxnLst/>
            <a:rect r="r" b="b" t="t" l="l"/>
            <a:pathLst>
              <a:path h="1678795" w="2177682">
                <a:moveTo>
                  <a:pt x="2177682" y="0"/>
                </a:moveTo>
                <a:lnTo>
                  <a:pt x="0" y="0"/>
                </a:lnTo>
                <a:lnTo>
                  <a:pt x="0" y="1678794"/>
                </a:lnTo>
                <a:lnTo>
                  <a:pt x="2177682" y="1678794"/>
                </a:lnTo>
                <a:lnTo>
                  <a:pt x="21776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3921348" y="4443320"/>
            <a:ext cx="11534540" cy="5496132"/>
            <a:chOff x="0" y="0"/>
            <a:chExt cx="3037904" cy="1447541"/>
          </a:xfrm>
        </p:grpSpPr>
        <p:sp>
          <p:nvSpPr>
            <p:cNvPr name="Freeform 13" id="13"/>
            <p:cNvSpPr/>
            <p:nvPr/>
          </p:nvSpPr>
          <p:spPr>
            <a:xfrm flipH="false" flipV="false" rot="0">
              <a:off x="0" y="0"/>
              <a:ext cx="3037904" cy="1447541"/>
            </a:xfrm>
            <a:custGeom>
              <a:avLst/>
              <a:gdLst/>
              <a:ahLst/>
              <a:cxnLst/>
              <a:rect r="r" b="b" t="t" l="l"/>
              <a:pathLst>
                <a:path h="1447541" w="3037904">
                  <a:moveTo>
                    <a:pt x="12753" y="0"/>
                  </a:moveTo>
                  <a:lnTo>
                    <a:pt x="3025151" y="0"/>
                  </a:lnTo>
                  <a:cubicBezTo>
                    <a:pt x="3032194" y="0"/>
                    <a:pt x="3037904" y="5710"/>
                    <a:pt x="3037904" y="12753"/>
                  </a:cubicBezTo>
                  <a:lnTo>
                    <a:pt x="3037904" y="1434788"/>
                  </a:lnTo>
                  <a:cubicBezTo>
                    <a:pt x="3037904" y="1438170"/>
                    <a:pt x="3036560" y="1441414"/>
                    <a:pt x="3034168" y="1443806"/>
                  </a:cubicBezTo>
                  <a:cubicBezTo>
                    <a:pt x="3031777" y="1446197"/>
                    <a:pt x="3028533" y="1447541"/>
                    <a:pt x="3025151" y="1447541"/>
                  </a:cubicBezTo>
                  <a:lnTo>
                    <a:pt x="12753" y="1447541"/>
                  </a:lnTo>
                  <a:cubicBezTo>
                    <a:pt x="5710" y="1447541"/>
                    <a:pt x="0" y="1441831"/>
                    <a:pt x="0" y="1434788"/>
                  </a:cubicBezTo>
                  <a:lnTo>
                    <a:pt x="0" y="12753"/>
                  </a:lnTo>
                  <a:cubicBezTo>
                    <a:pt x="0" y="9370"/>
                    <a:pt x="1344" y="6127"/>
                    <a:pt x="3735" y="3735"/>
                  </a:cubicBezTo>
                  <a:cubicBezTo>
                    <a:pt x="6127" y="1344"/>
                    <a:pt x="9370" y="0"/>
                    <a:pt x="12753" y="0"/>
                  </a:cubicBezTo>
                  <a:close/>
                </a:path>
              </a:pathLst>
            </a:custGeom>
            <a:solidFill>
              <a:srgbClr val="79B2FF"/>
            </a:solidFill>
          </p:spPr>
        </p:sp>
        <p:sp>
          <p:nvSpPr>
            <p:cNvPr name="TextBox 14" id="14"/>
            <p:cNvSpPr txBox="true"/>
            <p:nvPr/>
          </p:nvSpPr>
          <p:spPr>
            <a:xfrm>
              <a:off x="0" y="-57150"/>
              <a:ext cx="3037904" cy="1504691"/>
            </a:xfrm>
            <a:prstGeom prst="rect">
              <a:avLst/>
            </a:prstGeom>
          </p:spPr>
          <p:txBody>
            <a:bodyPr anchor="ctr" rtlCol="false" tIns="50800" lIns="50800" bIns="50800" rIns="50800"/>
            <a:lstStyle/>
            <a:p>
              <a:pPr algn="ctr">
                <a:lnSpc>
                  <a:spcPts val="3500"/>
                </a:lnSpc>
              </a:pPr>
            </a:p>
          </p:txBody>
        </p:sp>
      </p:grpSp>
      <p:grpSp>
        <p:nvGrpSpPr>
          <p:cNvPr name="Group 15" id="15"/>
          <p:cNvGrpSpPr/>
          <p:nvPr/>
        </p:nvGrpSpPr>
        <p:grpSpPr>
          <a:xfrm rot="0">
            <a:off x="3240957" y="4055993"/>
            <a:ext cx="11784568" cy="5202307"/>
            <a:chOff x="0" y="0"/>
            <a:chExt cx="1825738" cy="805973"/>
          </a:xfrm>
        </p:grpSpPr>
        <p:sp>
          <p:nvSpPr>
            <p:cNvPr name="Freeform 16" id="16"/>
            <p:cNvSpPr/>
            <p:nvPr/>
          </p:nvSpPr>
          <p:spPr>
            <a:xfrm flipH="false" flipV="false" rot="0">
              <a:off x="0" y="0"/>
              <a:ext cx="1825738" cy="805973"/>
            </a:xfrm>
            <a:custGeom>
              <a:avLst/>
              <a:gdLst/>
              <a:ahLst/>
              <a:cxnLst/>
              <a:rect r="r" b="b" t="t" l="l"/>
              <a:pathLst>
                <a:path h="805973" w="1825738">
                  <a:moveTo>
                    <a:pt x="12482" y="0"/>
                  </a:moveTo>
                  <a:lnTo>
                    <a:pt x="1813256" y="0"/>
                  </a:lnTo>
                  <a:cubicBezTo>
                    <a:pt x="1820150" y="0"/>
                    <a:pt x="1825738" y="5588"/>
                    <a:pt x="1825738" y="12482"/>
                  </a:cubicBezTo>
                  <a:lnTo>
                    <a:pt x="1825738" y="793491"/>
                  </a:lnTo>
                  <a:cubicBezTo>
                    <a:pt x="1825738" y="796802"/>
                    <a:pt x="1824423" y="799977"/>
                    <a:pt x="1822082" y="802318"/>
                  </a:cubicBezTo>
                  <a:cubicBezTo>
                    <a:pt x="1819741" y="804658"/>
                    <a:pt x="1816566" y="805973"/>
                    <a:pt x="1813256" y="805973"/>
                  </a:cubicBezTo>
                  <a:lnTo>
                    <a:pt x="12482" y="805973"/>
                  </a:lnTo>
                  <a:cubicBezTo>
                    <a:pt x="9172" y="805973"/>
                    <a:pt x="5997" y="804658"/>
                    <a:pt x="3656" y="802318"/>
                  </a:cubicBezTo>
                  <a:cubicBezTo>
                    <a:pt x="1315" y="799977"/>
                    <a:pt x="0" y="796802"/>
                    <a:pt x="0" y="793491"/>
                  </a:cubicBezTo>
                  <a:lnTo>
                    <a:pt x="0" y="12482"/>
                  </a:lnTo>
                  <a:cubicBezTo>
                    <a:pt x="0" y="9172"/>
                    <a:pt x="1315" y="5997"/>
                    <a:pt x="3656" y="3656"/>
                  </a:cubicBezTo>
                  <a:cubicBezTo>
                    <a:pt x="5997" y="1315"/>
                    <a:pt x="9172" y="0"/>
                    <a:pt x="12482" y="0"/>
                  </a:cubicBezTo>
                  <a:close/>
                </a:path>
              </a:pathLst>
            </a:custGeom>
            <a:blipFill>
              <a:blip r:embed="rId8"/>
              <a:stretch>
                <a:fillRect l="0" t="0" r="0" b="0"/>
              </a:stretch>
            </a:blipFill>
            <a:ln cap="sq">
              <a:noFill/>
              <a:prstDash val="solid"/>
              <a:miter/>
            </a:ln>
          </p:spPr>
        </p:sp>
      </p:grpSp>
      <p:sp>
        <p:nvSpPr>
          <p:cNvPr name="TextBox 17" id="17"/>
          <p:cNvSpPr txBox="true"/>
          <p:nvPr/>
        </p:nvSpPr>
        <p:spPr>
          <a:xfrm rot="0">
            <a:off x="1612636" y="3147884"/>
            <a:ext cx="13623130" cy="632461"/>
          </a:xfrm>
          <a:prstGeom prst="rect">
            <a:avLst/>
          </a:prstGeom>
        </p:spPr>
        <p:txBody>
          <a:bodyPr anchor="t" rtlCol="false" tIns="0" lIns="0" bIns="0" rIns="0">
            <a:spAutoFit/>
          </a:bodyPr>
          <a:lstStyle/>
          <a:p>
            <a:pPr algn="l">
              <a:lnSpc>
                <a:spcPts val="5039"/>
              </a:lnSpc>
              <a:spcBef>
                <a:spcPct val="0"/>
              </a:spcBef>
            </a:pPr>
            <a:r>
              <a:rPr lang="en-US" b="true" sz="3599">
                <a:solidFill>
                  <a:srgbClr val="2169AC"/>
                </a:solidFill>
                <a:latin typeface="Maven Pro Bold"/>
                <a:ea typeface="Maven Pro Bold"/>
                <a:cs typeface="Maven Pro Bold"/>
                <a:sym typeface="Maven Pro Bold"/>
              </a:rPr>
              <a:t>1, </a:t>
            </a:r>
            <a:r>
              <a:rPr lang="en-US" b="true" sz="3599">
                <a:solidFill>
                  <a:srgbClr val="2169AC"/>
                </a:solidFill>
                <a:latin typeface="Maven Pro Bold"/>
                <a:ea typeface="Maven Pro Bold"/>
                <a:cs typeface="Maven Pro Bold"/>
                <a:sym typeface="Maven Pro Bold"/>
              </a:rPr>
              <a:t>Xây dựng hồ sơ nội dung người dùng (User Content Profile)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EC89"/>
        </a:solidFill>
      </p:bgPr>
    </p:bg>
    <p:spTree>
      <p:nvGrpSpPr>
        <p:cNvPr id="1" name=""/>
        <p:cNvGrpSpPr/>
        <p:nvPr/>
      </p:nvGrpSpPr>
      <p:grpSpPr>
        <a:xfrm>
          <a:off x="0" y="0"/>
          <a:ext cx="0" cy="0"/>
          <a:chOff x="0" y="0"/>
          <a:chExt cx="0" cy="0"/>
        </a:xfrm>
      </p:grpSpPr>
      <p:sp>
        <p:nvSpPr>
          <p:cNvPr name="Freeform 2" id="2"/>
          <p:cNvSpPr/>
          <p:nvPr/>
        </p:nvSpPr>
        <p:spPr>
          <a:xfrm flipH="true" flipV="false" rot="-5400000">
            <a:off x="8493639" y="-9017428"/>
            <a:ext cx="1322917" cy="18310194"/>
          </a:xfrm>
          <a:custGeom>
            <a:avLst/>
            <a:gdLst/>
            <a:ahLst/>
            <a:cxnLst/>
            <a:rect r="r" b="b" t="t" l="l"/>
            <a:pathLst>
              <a:path h="18310194" w="1322917">
                <a:moveTo>
                  <a:pt x="1322917" y="0"/>
                </a:moveTo>
                <a:lnTo>
                  <a:pt x="0" y="0"/>
                </a:lnTo>
                <a:lnTo>
                  <a:pt x="0" y="18310195"/>
                </a:lnTo>
                <a:lnTo>
                  <a:pt x="1322917" y="18310195"/>
                </a:lnTo>
                <a:lnTo>
                  <a:pt x="1322917"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grpSp>
        <p:nvGrpSpPr>
          <p:cNvPr name="Group 3" id="3"/>
          <p:cNvGrpSpPr/>
          <p:nvPr/>
        </p:nvGrpSpPr>
        <p:grpSpPr>
          <a:xfrm rot="0">
            <a:off x="1028700" y="664661"/>
            <a:ext cx="16737803" cy="2179451"/>
            <a:chOff x="0" y="0"/>
            <a:chExt cx="22317071" cy="2905935"/>
          </a:xfrm>
        </p:grpSpPr>
        <p:grpSp>
          <p:nvGrpSpPr>
            <p:cNvPr name="Group 4" id="4"/>
            <p:cNvGrpSpPr/>
            <p:nvPr/>
          </p:nvGrpSpPr>
          <p:grpSpPr>
            <a:xfrm rot="0">
              <a:off x="0" y="0"/>
              <a:ext cx="22317071" cy="2905935"/>
              <a:chOff x="0" y="0"/>
              <a:chExt cx="7330029" cy="954453"/>
            </a:xfrm>
          </p:grpSpPr>
          <p:sp>
            <p:nvSpPr>
              <p:cNvPr name="Freeform 5" id="5"/>
              <p:cNvSpPr/>
              <p:nvPr/>
            </p:nvSpPr>
            <p:spPr>
              <a:xfrm flipH="false" flipV="false" rot="0">
                <a:off x="48260" y="48260"/>
                <a:ext cx="7281769" cy="906193"/>
              </a:xfrm>
              <a:custGeom>
                <a:avLst/>
                <a:gdLst/>
                <a:ahLst/>
                <a:cxnLst/>
                <a:rect r="r" b="b" t="t" l="l"/>
                <a:pathLst>
                  <a:path h="906193" w="7281769">
                    <a:moveTo>
                      <a:pt x="0" y="0"/>
                    </a:moveTo>
                    <a:lnTo>
                      <a:pt x="7281769" y="0"/>
                    </a:lnTo>
                    <a:lnTo>
                      <a:pt x="7281769" y="906193"/>
                    </a:lnTo>
                    <a:lnTo>
                      <a:pt x="0" y="906193"/>
                    </a:lnTo>
                    <a:close/>
                  </a:path>
                </a:pathLst>
              </a:custGeom>
              <a:solidFill>
                <a:srgbClr val="121212"/>
              </a:solidFill>
            </p:spPr>
          </p:sp>
          <p:sp>
            <p:nvSpPr>
              <p:cNvPr name="Freeform 6" id="6"/>
              <p:cNvSpPr/>
              <p:nvPr/>
            </p:nvSpPr>
            <p:spPr>
              <a:xfrm flipH="false" flipV="false" rot="0">
                <a:off x="6350" y="6350"/>
                <a:ext cx="7281769" cy="906193"/>
              </a:xfrm>
              <a:custGeom>
                <a:avLst/>
                <a:gdLst/>
                <a:ahLst/>
                <a:cxnLst/>
                <a:rect r="r" b="b" t="t" l="l"/>
                <a:pathLst>
                  <a:path h="906193" w="7281769">
                    <a:moveTo>
                      <a:pt x="0" y="0"/>
                    </a:moveTo>
                    <a:lnTo>
                      <a:pt x="7281769" y="0"/>
                    </a:lnTo>
                    <a:lnTo>
                      <a:pt x="7281769" y="906193"/>
                    </a:lnTo>
                    <a:lnTo>
                      <a:pt x="0" y="906193"/>
                    </a:lnTo>
                    <a:close/>
                  </a:path>
                </a:pathLst>
              </a:custGeom>
              <a:solidFill>
                <a:srgbClr val="F86A9D"/>
              </a:solidFill>
            </p:spPr>
          </p:sp>
          <p:sp>
            <p:nvSpPr>
              <p:cNvPr name="Freeform 7" id="7"/>
              <p:cNvSpPr/>
              <p:nvPr/>
            </p:nvSpPr>
            <p:spPr>
              <a:xfrm flipH="false" flipV="false" rot="0">
                <a:off x="0" y="0"/>
                <a:ext cx="7294469" cy="918893"/>
              </a:xfrm>
              <a:custGeom>
                <a:avLst/>
                <a:gdLst/>
                <a:ahLst/>
                <a:cxnLst/>
                <a:rect r="r" b="b" t="t" l="l"/>
                <a:pathLst>
                  <a:path h="918893" w="7294469">
                    <a:moveTo>
                      <a:pt x="7294469" y="918893"/>
                    </a:moveTo>
                    <a:lnTo>
                      <a:pt x="0" y="918893"/>
                    </a:lnTo>
                    <a:lnTo>
                      <a:pt x="0" y="0"/>
                    </a:lnTo>
                    <a:lnTo>
                      <a:pt x="7294469" y="0"/>
                    </a:lnTo>
                    <a:lnTo>
                      <a:pt x="7294469" y="918893"/>
                    </a:lnTo>
                    <a:close/>
                    <a:moveTo>
                      <a:pt x="12700" y="906193"/>
                    </a:moveTo>
                    <a:lnTo>
                      <a:pt x="7281769" y="906193"/>
                    </a:lnTo>
                    <a:lnTo>
                      <a:pt x="7281769" y="12700"/>
                    </a:lnTo>
                    <a:lnTo>
                      <a:pt x="12700" y="12700"/>
                    </a:lnTo>
                    <a:lnTo>
                      <a:pt x="12700" y="906193"/>
                    </a:lnTo>
                    <a:close/>
                  </a:path>
                </a:pathLst>
              </a:custGeom>
              <a:solidFill>
                <a:srgbClr val="121212"/>
              </a:solidFill>
            </p:spPr>
          </p:sp>
        </p:grpSp>
        <p:sp>
          <p:nvSpPr>
            <p:cNvPr name="TextBox 8" id="8"/>
            <p:cNvSpPr txBox="true"/>
            <p:nvPr/>
          </p:nvSpPr>
          <p:spPr>
            <a:xfrm rot="0">
              <a:off x="973580" y="478596"/>
              <a:ext cx="20369911" cy="2104022"/>
            </a:xfrm>
            <a:prstGeom prst="rect">
              <a:avLst/>
            </a:prstGeom>
          </p:spPr>
          <p:txBody>
            <a:bodyPr anchor="t" rtlCol="false" tIns="0" lIns="0" bIns="0" rIns="0">
              <a:spAutoFit/>
            </a:bodyPr>
            <a:lstStyle/>
            <a:p>
              <a:pPr algn="ctr">
                <a:lnSpc>
                  <a:spcPts val="6122"/>
                </a:lnSpc>
              </a:pPr>
              <a:r>
                <a:rPr lang="en-US" sz="5565">
                  <a:solidFill>
                    <a:srgbClr val="FFFFFF"/>
                  </a:solidFill>
                  <a:latin typeface="Agbalumo"/>
                  <a:ea typeface="Agbalumo"/>
                  <a:cs typeface="Agbalumo"/>
                  <a:sym typeface="Agbalumo"/>
                </a:rPr>
                <a:t>Content-based Filtering</a:t>
              </a:r>
            </a:p>
            <a:p>
              <a:pPr algn="ctr">
                <a:lnSpc>
                  <a:spcPts val="6122"/>
                </a:lnSpc>
              </a:pPr>
            </a:p>
          </p:txBody>
        </p:sp>
      </p:grpSp>
      <p:sp>
        <p:nvSpPr>
          <p:cNvPr name="Freeform 9" id="9"/>
          <p:cNvSpPr/>
          <p:nvPr/>
        </p:nvSpPr>
        <p:spPr>
          <a:xfrm flipH="false" flipV="false" rot="-398799">
            <a:off x="322804" y="178713"/>
            <a:ext cx="1411792" cy="1499007"/>
          </a:xfrm>
          <a:custGeom>
            <a:avLst/>
            <a:gdLst/>
            <a:ahLst/>
            <a:cxnLst/>
            <a:rect r="r" b="b" t="t" l="l"/>
            <a:pathLst>
              <a:path h="1499007" w="1411792">
                <a:moveTo>
                  <a:pt x="0" y="0"/>
                </a:moveTo>
                <a:lnTo>
                  <a:pt x="1411792" y="0"/>
                </a:lnTo>
                <a:lnTo>
                  <a:pt x="1411792" y="1499007"/>
                </a:lnTo>
                <a:lnTo>
                  <a:pt x="0" y="14990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161987" y="4170869"/>
            <a:ext cx="6852800" cy="4666631"/>
          </a:xfrm>
          <a:custGeom>
            <a:avLst/>
            <a:gdLst/>
            <a:ahLst/>
            <a:cxnLst/>
            <a:rect r="r" b="b" t="t" l="l"/>
            <a:pathLst>
              <a:path h="4666631" w="6852800">
                <a:moveTo>
                  <a:pt x="0" y="0"/>
                </a:moveTo>
                <a:lnTo>
                  <a:pt x="6852800" y="0"/>
                </a:lnTo>
                <a:lnTo>
                  <a:pt x="6852800" y="4666631"/>
                </a:lnTo>
                <a:lnTo>
                  <a:pt x="0" y="4666631"/>
                </a:lnTo>
                <a:lnTo>
                  <a:pt x="0" y="0"/>
                </a:lnTo>
                <a:close/>
              </a:path>
            </a:pathLst>
          </a:custGeom>
          <a:blipFill>
            <a:blip r:embed="rId6"/>
            <a:stretch>
              <a:fillRect l="0" t="0" r="0" b="0"/>
            </a:stretch>
          </a:blipFill>
        </p:spPr>
      </p:sp>
      <p:sp>
        <p:nvSpPr>
          <p:cNvPr name="Freeform 11" id="11"/>
          <p:cNvSpPr/>
          <p:nvPr/>
        </p:nvSpPr>
        <p:spPr>
          <a:xfrm flipH="false" flipV="false" rot="-5400000">
            <a:off x="8493639" y="994541"/>
            <a:ext cx="1322917" cy="18310194"/>
          </a:xfrm>
          <a:custGeom>
            <a:avLst/>
            <a:gdLst/>
            <a:ahLst/>
            <a:cxnLst/>
            <a:rect r="r" b="b" t="t" l="l"/>
            <a:pathLst>
              <a:path h="18310194" w="1322917">
                <a:moveTo>
                  <a:pt x="0" y="0"/>
                </a:moveTo>
                <a:lnTo>
                  <a:pt x="1322917" y="0"/>
                </a:lnTo>
                <a:lnTo>
                  <a:pt x="1322917" y="18310195"/>
                </a:lnTo>
                <a:lnTo>
                  <a:pt x="0" y="18310195"/>
                </a:lnTo>
                <a:lnTo>
                  <a:pt x="0"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sp>
        <p:nvSpPr>
          <p:cNvPr name="Freeform 12" id="12"/>
          <p:cNvSpPr/>
          <p:nvPr/>
        </p:nvSpPr>
        <p:spPr>
          <a:xfrm flipH="false" flipV="false" rot="0">
            <a:off x="744631" y="8058022"/>
            <a:ext cx="2143946" cy="1945631"/>
          </a:xfrm>
          <a:custGeom>
            <a:avLst/>
            <a:gdLst/>
            <a:ahLst/>
            <a:cxnLst/>
            <a:rect r="r" b="b" t="t" l="l"/>
            <a:pathLst>
              <a:path h="1945631" w="2143946">
                <a:moveTo>
                  <a:pt x="0" y="0"/>
                </a:moveTo>
                <a:lnTo>
                  <a:pt x="2143946" y="0"/>
                </a:lnTo>
                <a:lnTo>
                  <a:pt x="2143946" y="1945632"/>
                </a:lnTo>
                <a:lnTo>
                  <a:pt x="0" y="1945632"/>
                </a:lnTo>
                <a:lnTo>
                  <a:pt x="0" y="0"/>
                </a:lnTo>
                <a:close/>
              </a:path>
            </a:pathLst>
          </a:custGeom>
          <a:blipFill>
            <a:blip r:embed="rId7"/>
            <a:stretch>
              <a:fillRect l="0" t="0" r="0" b="0"/>
            </a:stretch>
          </a:blipFill>
        </p:spPr>
      </p:sp>
      <p:sp>
        <p:nvSpPr>
          <p:cNvPr name="TextBox 13" id="13"/>
          <p:cNvSpPr txBox="true"/>
          <p:nvPr/>
        </p:nvSpPr>
        <p:spPr>
          <a:xfrm rot="0">
            <a:off x="1612636" y="3147884"/>
            <a:ext cx="13623130" cy="632461"/>
          </a:xfrm>
          <a:prstGeom prst="rect">
            <a:avLst/>
          </a:prstGeom>
        </p:spPr>
        <p:txBody>
          <a:bodyPr anchor="t" rtlCol="false" tIns="0" lIns="0" bIns="0" rIns="0">
            <a:spAutoFit/>
          </a:bodyPr>
          <a:lstStyle/>
          <a:p>
            <a:pPr algn="l">
              <a:lnSpc>
                <a:spcPts val="5039"/>
              </a:lnSpc>
              <a:spcBef>
                <a:spcPct val="0"/>
              </a:spcBef>
            </a:pPr>
            <a:r>
              <a:rPr lang="en-US" b="true" sz="3599">
                <a:solidFill>
                  <a:srgbClr val="2169AC"/>
                </a:solidFill>
                <a:latin typeface="Maven Pro Bold"/>
                <a:ea typeface="Maven Pro Bold"/>
                <a:cs typeface="Maven Pro Bold"/>
                <a:sym typeface="Maven Pro Bold"/>
              </a:rPr>
              <a:t>1, </a:t>
            </a:r>
            <a:r>
              <a:rPr lang="en-US" b="true" sz="3599">
                <a:solidFill>
                  <a:srgbClr val="2169AC"/>
                </a:solidFill>
                <a:latin typeface="Maven Pro Bold"/>
                <a:ea typeface="Maven Pro Bold"/>
                <a:cs typeface="Maven Pro Bold"/>
                <a:sym typeface="Maven Pro Bold"/>
              </a:rPr>
              <a:t>Xây dựng hồ sơ nội dung người dùng (User Content Profile)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EC89"/>
        </a:solidFill>
      </p:bgPr>
    </p:bg>
    <p:spTree>
      <p:nvGrpSpPr>
        <p:cNvPr id="1" name=""/>
        <p:cNvGrpSpPr/>
        <p:nvPr/>
      </p:nvGrpSpPr>
      <p:grpSpPr>
        <a:xfrm>
          <a:off x="0" y="0"/>
          <a:ext cx="0" cy="0"/>
          <a:chOff x="0" y="0"/>
          <a:chExt cx="0" cy="0"/>
        </a:xfrm>
      </p:grpSpPr>
      <p:sp>
        <p:nvSpPr>
          <p:cNvPr name="Freeform 2" id="2"/>
          <p:cNvSpPr/>
          <p:nvPr/>
        </p:nvSpPr>
        <p:spPr>
          <a:xfrm flipH="true" flipV="false" rot="-5400000">
            <a:off x="8493639" y="-9017428"/>
            <a:ext cx="1322917" cy="18310194"/>
          </a:xfrm>
          <a:custGeom>
            <a:avLst/>
            <a:gdLst/>
            <a:ahLst/>
            <a:cxnLst/>
            <a:rect r="r" b="b" t="t" l="l"/>
            <a:pathLst>
              <a:path h="18310194" w="1322917">
                <a:moveTo>
                  <a:pt x="1322917" y="0"/>
                </a:moveTo>
                <a:lnTo>
                  <a:pt x="0" y="0"/>
                </a:lnTo>
                <a:lnTo>
                  <a:pt x="0" y="18310195"/>
                </a:lnTo>
                <a:lnTo>
                  <a:pt x="1322917" y="18310195"/>
                </a:lnTo>
                <a:lnTo>
                  <a:pt x="1322917"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grpSp>
        <p:nvGrpSpPr>
          <p:cNvPr name="Group 3" id="3"/>
          <p:cNvGrpSpPr/>
          <p:nvPr/>
        </p:nvGrpSpPr>
        <p:grpSpPr>
          <a:xfrm rot="0">
            <a:off x="1028700" y="664661"/>
            <a:ext cx="16737803" cy="2179451"/>
            <a:chOff x="0" y="0"/>
            <a:chExt cx="22317071" cy="2905935"/>
          </a:xfrm>
        </p:grpSpPr>
        <p:grpSp>
          <p:nvGrpSpPr>
            <p:cNvPr name="Group 4" id="4"/>
            <p:cNvGrpSpPr/>
            <p:nvPr/>
          </p:nvGrpSpPr>
          <p:grpSpPr>
            <a:xfrm rot="0">
              <a:off x="0" y="0"/>
              <a:ext cx="22317071" cy="2905935"/>
              <a:chOff x="0" y="0"/>
              <a:chExt cx="7330029" cy="954453"/>
            </a:xfrm>
          </p:grpSpPr>
          <p:sp>
            <p:nvSpPr>
              <p:cNvPr name="Freeform 5" id="5"/>
              <p:cNvSpPr/>
              <p:nvPr/>
            </p:nvSpPr>
            <p:spPr>
              <a:xfrm flipH="false" flipV="false" rot="0">
                <a:off x="48260" y="48260"/>
                <a:ext cx="7281769" cy="906193"/>
              </a:xfrm>
              <a:custGeom>
                <a:avLst/>
                <a:gdLst/>
                <a:ahLst/>
                <a:cxnLst/>
                <a:rect r="r" b="b" t="t" l="l"/>
                <a:pathLst>
                  <a:path h="906193" w="7281769">
                    <a:moveTo>
                      <a:pt x="0" y="0"/>
                    </a:moveTo>
                    <a:lnTo>
                      <a:pt x="7281769" y="0"/>
                    </a:lnTo>
                    <a:lnTo>
                      <a:pt x="7281769" y="906193"/>
                    </a:lnTo>
                    <a:lnTo>
                      <a:pt x="0" y="906193"/>
                    </a:lnTo>
                    <a:close/>
                  </a:path>
                </a:pathLst>
              </a:custGeom>
              <a:solidFill>
                <a:srgbClr val="121212"/>
              </a:solidFill>
            </p:spPr>
          </p:sp>
          <p:sp>
            <p:nvSpPr>
              <p:cNvPr name="Freeform 6" id="6"/>
              <p:cNvSpPr/>
              <p:nvPr/>
            </p:nvSpPr>
            <p:spPr>
              <a:xfrm flipH="false" flipV="false" rot="0">
                <a:off x="6350" y="6350"/>
                <a:ext cx="7281769" cy="906193"/>
              </a:xfrm>
              <a:custGeom>
                <a:avLst/>
                <a:gdLst/>
                <a:ahLst/>
                <a:cxnLst/>
                <a:rect r="r" b="b" t="t" l="l"/>
                <a:pathLst>
                  <a:path h="906193" w="7281769">
                    <a:moveTo>
                      <a:pt x="0" y="0"/>
                    </a:moveTo>
                    <a:lnTo>
                      <a:pt x="7281769" y="0"/>
                    </a:lnTo>
                    <a:lnTo>
                      <a:pt x="7281769" y="906193"/>
                    </a:lnTo>
                    <a:lnTo>
                      <a:pt x="0" y="906193"/>
                    </a:lnTo>
                    <a:close/>
                  </a:path>
                </a:pathLst>
              </a:custGeom>
              <a:solidFill>
                <a:srgbClr val="F86A9D"/>
              </a:solidFill>
            </p:spPr>
          </p:sp>
          <p:sp>
            <p:nvSpPr>
              <p:cNvPr name="Freeform 7" id="7"/>
              <p:cNvSpPr/>
              <p:nvPr/>
            </p:nvSpPr>
            <p:spPr>
              <a:xfrm flipH="false" flipV="false" rot="0">
                <a:off x="0" y="0"/>
                <a:ext cx="7294469" cy="918893"/>
              </a:xfrm>
              <a:custGeom>
                <a:avLst/>
                <a:gdLst/>
                <a:ahLst/>
                <a:cxnLst/>
                <a:rect r="r" b="b" t="t" l="l"/>
                <a:pathLst>
                  <a:path h="918893" w="7294469">
                    <a:moveTo>
                      <a:pt x="7294469" y="918893"/>
                    </a:moveTo>
                    <a:lnTo>
                      <a:pt x="0" y="918893"/>
                    </a:lnTo>
                    <a:lnTo>
                      <a:pt x="0" y="0"/>
                    </a:lnTo>
                    <a:lnTo>
                      <a:pt x="7294469" y="0"/>
                    </a:lnTo>
                    <a:lnTo>
                      <a:pt x="7294469" y="918893"/>
                    </a:lnTo>
                    <a:close/>
                    <a:moveTo>
                      <a:pt x="12700" y="906193"/>
                    </a:moveTo>
                    <a:lnTo>
                      <a:pt x="7281769" y="906193"/>
                    </a:lnTo>
                    <a:lnTo>
                      <a:pt x="7281769" y="12700"/>
                    </a:lnTo>
                    <a:lnTo>
                      <a:pt x="12700" y="12700"/>
                    </a:lnTo>
                    <a:lnTo>
                      <a:pt x="12700" y="906193"/>
                    </a:lnTo>
                    <a:close/>
                  </a:path>
                </a:pathLst>
              </a:custGeom>
              <a:solidFill>
                <a:srgbClr val="121212"/>
              </a:solidFill>
            </p:spPr>
          </p:sp>
        </p:grpSp>
        <p:sp>
          <p:nvSpPr>
            <p:cNvPr name="TextBox 8" id="8"/>
            <p:cNvSpPr txBox="true"/>
            <p:nvPr/>
          </p:nvSpPr>
          <p:spPr>
            <a:xfrm rot="0">
              <a:off x="973580" y="478596"/>
              <a:ext cx="20369911" cy="2104022"/>
            </a:xfrm>
            <a:prstGeom prst="rect">
              <a:avLst/>
            </a:prstGeom>
          </p:spPr>
          <p:txBody>
            <a:bodyPr anchor="t" rtlCol="false" tIns="0" lIns="0" bIns="0" rIns="0">
              <a:spAutoFit/>
            </a:bodyPr>
            <a:lstStyle/>
            <a:p>
              <a:pPr algn="ctr">
                <a:lnSpc>
                  <a:spcPts val="6122"/>
                </a:lnSpc>
              </a:pPr>
              <a:r>
                <a:rPr lang="en-US" sz="5565">
                  <a:solidFill>
                    <a:srgbClr val="FFFFFF"/>
                  </a:solidFill>
                  <a:latin typeface="Agbalumo"/>
                  <a:ea typeface="Agbalumo"/>
                  <a:cs typeface="Agbalumo"/>
                  <a:sym typeface="Agbalumo"/>
                </a:rPr>
                <a:t>Content-based Filtering</a:t>
              </a:r>
            </a:p>
            <a:p>
              <a:pPr algn="ctr">
                <a:lnSpc>
                  <a:spcPts val="6122"/>
                </a:lnSpc>
              </a:pPr>
            </a:p>
          </p:txBody>
        </p:sp>
      </p:grpSp>
      <p:sp>
        <p:nvSpPr>
          <p:cNvPr name="Freeform 9" id="9"/>
          <p:cNvSpPr/>
          <p:nvPr/>
        </p:nvSpPr>
        <p:spPr>
          <a:xfrm flipH="false" flipV="false" rot="-398799">
            <a:off x="322804" y="178713"/>
            <a:ext cx="1411792" cy="1499007"/>
          </a:xfrm>
          <a:custGeom>
            <a:avLst/>
            <a:gdLst/>
            <a:ahLst/>
            <a:cxnLst/>
            <a:rect r="r" b="b" t="t" l="l"/>
            <a:pathLst>
              <a:path h="1499007" w="1411792">
                <a:moveTo>
                  <a:pt x="0" y="0"/>
                </a:moveTo>
                <a:lnTo>
                  <a:pt x="1411792" y="0"/>
                </a:lnTo>
                <a:lnTo>
                  <a:pt x="1411792" y="1499007"/>
                </a:lnTo>
                <a:lnTo>
                  <a:pt x="0" y="14990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8493639" y="994541"/>
            <a:ext cx="1322917" cy="18310194"/>
          </a:xfrm>
          <a:custGeom>
            <a:avLst/>
            <a:gdLst/>
            <a:ahLst/>
            <a:cxnLst/>
            <a:rect r="r" b="b" t="t" l="l"/>
            <a:pathLst>
              <a:path h="18310194" w="1322917">
                <a:moveTo>
                  <a:pt x="0" y="0"/>
                </a:moveTo>
                <a:lnTo>
                  <a:pt x="1322917" y="0"/>
                </a:lnTo>
                <a:lnTo>
                  <a:pt x="1322917" y="18310195"/>
                </a:lnTo>
                <a:lnTo>
                  <a:pt x="0" y="18310195"/>
                </a:lnTo>
                <a:lnTo>
                  <a:pt x="0"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sp>
        <p:nvSpPr>
          <p:cNvPr name="Freeform 11" id="11"/>
          <p:cNvSpPr/>
          <p:nvPr/>
        </p:nvSpPr>
        <p:spPr>
          <a:xfrm flipH="false" flipV="false" rot="0">
            <a:off x="744631" y="8058022"/>
            <a:ext cx="2143946" cy="1945631"/>
          </a:xfrm>
          <a:custGeom>
            <a:avLst/>
            <a:gdLst/>
            <a:ahLst/>
            <a:cxnLst/>
            <a:rect r="r" b="b" t="t" l="l"/>
            <a:pathLst>
              <a:path h="1945631" w="2143946">
                <a:moveTo>
                  <a:pt x="0" y="0"/>
                </a:moveTo>
                <a:lnTo>
                  <a:pt x="2143946" y="0"/>
                </a:lnTo>
                <a:lnTo>
                  <a:pt x="2143946" y="1945632"/>
                </a:lnTo>
                <a:lnTo>
                  <a:pt x="0" y="1945632"/>
                </a:lnTo>
                <a:lnTo>
                  <a:pt x="0" y="0"/>
                </a:lnTo>
                <a:close/>
              </a:path>
            </a:pathLst>
          </a:custGeom>
          <a:blipFill>
            <a:blip r:embed="rId6"/>
            <a:stretch>
              <a:fillRect l="0" t="0" r="0" b="0"/>
            </a:stretch>
          </a:blipFill>
        </p:spPr>
      </p:sp>
      <p:grpSp>
        <p:nvGrpSpPr>
          <p:cNvPr name="Group 12" id="12"/>
          <p:cNvGrpSpPr/>
          <p:nvPr/>
        </p:nvGrpSpPr>
        <p:grpSpPr>
          <a:xfrm rot="0">
            <a:off x="3881256" y="4507522"/>
            <a:ext cx="11354509" cy="5035079"/>
            <a:chOff x="0" y="0"/>
            <a:chExt cx="2990488" cy="1326111"/>
          </a:xfrm>
        </p:grpSpPr>
        <p:sp>
          <p:nvSpPr>
            <p:cNvPr name="Freeform 13" id="13"/>
            <p:cNvSpPr/>
            <p:nvPr/>
          </p:nvSpPr>
          <p:spPr>
            <a:xfrm flipH="false" flipV="false" rot="0">
              <a:off x="0" y="0"/>
              <a:ext cx="2990488" cy="1326111"/>
            </a:xfrm>
            <a:custGeom>
              <a:avLst/>
              <a:gdLst/>
              <a:ahLst/>
              <a:cxnLst/>
              <a:rect r="r" b="b" t="t" l="l"/>
              <a:pathLst>
                <a:path h="1326111" w="2990488">
                  <a:moveTo>
                    <a:pt x="12955" y="0"/>
                  </a:moveTo>
                  <a:lnTo>
                    <a:pt x="2977533" y="0"/>
                  </a:lnTo>
                  <a:cubicBezTo>
                    <a:pt x="2984688" y="0"/>
                    <a:pt x="2990488" y="5800"/>
                    <a:pt x="2990488" y="12955"/>
                  </a:cubicBezTo>
                  <a:lnTo>
                    <a:pt x="2990488" y="1313156"/>
                  </a:lnTo>
                  <a:cubicBezTo>
                    <a:pt x="2990488" y="1320311"/>
                    <a:pt x="2984688" y="1326111"/>
                    <a:pt x="2977533" y="1326111"/>
                  </a:cubicBezTo>
                  <a:lnTo>
                    <a:pt x="12955" y="1326111"/>
                  </a:lnTo>
                  <a:cubicBezTo>
                    <a:pt x="5800" y="1326111"/>
                    <a:pt x="0" y="1320311"/>
                    <a:pt x="0" y="1313156"/>
                  </a:cubicBezTo>
                  <a:lnTo>
                    <a:pt x="0" y="12955"/>
                  </a:lnTo>
                  <a:cubicBezTo>
                    <a:pt x="0" y="5800"/>
                    <a:pt x="5800" y="0"/>
                    <a:pt x="12955" y="0"/>
                  </a:cubicBezTo>
                  <a:close/>
                </a:path>
              </a:pathLst>
            </a:custGeom>
            <a:solidFill>
              <a:srgbClr val="79B2FF"/>
            </a:solidFill>
          </p:spPr>
        </p:sp>
        <p:sp>
          <p:nvSpPr>
            <p:cNvPr name="TextBox 14" id="14"/>
            <p:cNvSpPr txBox="true"/>
            <p:nvPr/>
          </p:nvSpPr>
          <p:spPr>
            <a:xfrm>
              <a:off x="0" y="-57150"/>
              <a:ext cx="2990488" cy="1383261"/>
            </a:xfrm>
            <a:prstGeom prst="rect">
              <a:avLst/>
            </a:prstGeom>
          </p:spPr>
          <p:txBody>
            <a:bodyPr anchor="ctr" rtlCol="false" tIns="50800" lIns="50800" bIns="50800" rIns="50800"/>
            <a:lstStyle/>
            <a:p>
              <a:pPr algn="ctr">
                <a:lnSpc>
                  <a:spcPts val="3500"/>
                </a:lnSpc>
              </a:pPr>
            </a:p>
          </p:txBody>
        </p:sp>
      </p:grpSp>
      <p:sp>
        <p:nvSpPr>
          <p:cNvPr name="Freeform 15" id="15"/>
          <p:cNvSpPr/>
          <p:nvPr/>
        </p:nvSpPr>
        <p:spPr>
          <a:xfrm flipH="false" flipV="false" rot="0">
            <a:off x="3493371" y="4326689"/>
            <a:ext cx="11301259" cy="4704149"/>
          </a:xfrm>
          <a:custGeom>
            <a:avLst/>
            <a:gdLst/>
            <a:ahLst/>
            <a:cxnLst/>
            <a:rect r="r" b="b" t="t" l="l"/>
            <a:pathLst>
              <a:path h="4704149" w="11301259">
                <a:moveTo>
                  <a:pt x="0" y="0"/>
                </a:moveTo>
                <a:lnTo>
                  <a:pt x="11301258" y="0"/>
                </a:lnTo>
                <a:lnTo>
                  <a:pt x="11301258" y="4704149"/>
                </a:lnTo>
                <a:lnTo>
                  <a:pt x="0" y="4704149"/>
                </a:lnTo>
                <a:lnTo>
                  <a:pt x="0" y="0"/>
                </a:lnTo>
                <a:close/>
              </a:path>
            </a:pathLst>
          </a:custGeom>
          <a:blipFill>
            <a:blip r:embed="rId7"/>
            <a:stretch>
              <a:fillRect l="0" t="0" r="0" b="0"/>
            </a:stretch>
          </a:blipFill>
        </p:spPr>
      </p:sp>
      <p:sp>
        <p:nvSpPr>
          <p:cNvPr name="TextBox 16" id="16"/>
          <p:cNvSpPr txBox="true"/>
          <p:nvPr/>
        </p:nvSpPr>
        <p:spPr>
          <a:xfrm rot="0">
            <a:off x="1612636" y="3147884"/>
            <a:ext cx="13623130" cy="632461"/>
          </a:xfrm>
          <a:prstGeom prst="rect">
            <a:avLst/>
          </a:prstGeom>
        </p:spPr>
        <p:txBody>
          <a:bodyPr anchor="t" rtlCol="false" tIns="0" lIns="0" bIns="0" rIns="0">
            <a:spAutoFit/>
          </a:bodyPr>
          <a:lstStyle/>
          <a:p>
            <a:pPr algn="l">
              <a:lnSpc>
                <a:spcPts val="5039"/>
              </a:lnSpc>
              <a:spcBef>
                <a:spcPct val="0"/>
              </a:spcBef>
            </a:pPr>
            <a:r>
              <a:rPr lang="en-US" b="true" sz="3599">
                <a:solidFill>
                  <a:srgbClr val="2169AC"/>
                </a:solidFill>
                <a:latin typeface="Maven Pro Bold"/>
                <a:ea typeface="Maven Pro Bold"/>
                <a:cs typeface="Maven Pro Bold"/>
                <a:sym typeface="Maven Pro Bold"/>
              </a:rPr>
              <a:t>2,  Tính toán điểm nội dung (Content Score)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2939426" y="7068186"/>
            <a:ext cx="4867108" cy="2691128"/>
            <a:chOff x="0" y="0"/>
            <a:chExt cx="2118429" cy="1171325"/>
          </a:xfrm>
        </p:grpSpPr>
        <p:sp>
          <p:nvSpPr>
            <p:cNvPr name="Freeform 3" id="3"/>
            <p:cNvSpPr/>
            <p:nvPr/>
          </p:nvSpPr>
          <p:spPr>
            <a:xfrm flipH="false" flipV="false" rot="0">
              <a:off x="48260" y="48260"/>
              <a:ext cx="2070169" cy="1123065"/>
            </a:xfrm>
            <a:custGeom>
              <a:avLst/>
              <a:gdLst/>
              <a:ahLst/>
              <a:cxnLst/>
              <a:rect r="r" b="b" t="t" l="l"/>
              <a:pathLst>
                <a:path h="1123065" w="2070169">
                  <a:moveTo>
                    <a:pt x="0" y="0"/>
                  </a:moveTo>
                  <a:lnTo>
                    <a:pt x="2070169" y="0"/>
                  </a:lnTo>
                  <a:lnTo>
                    <a:pt x="2070169" y="1123065"/>
                  </a:lnTo>
                  <a:lnTo>
                    <a:pt x="0" y="1123065"/>
                  </a:lnTo>
                  <a:close/>
                </a:path>
              </a:pathLst>
            </a:custGeom>
            <a:solidFill>
              <a:srgbClr val="121212"/>
            </a:solidFill>
          </p:spPr>
        </p:sp>
        <p:sp>
          <p:nvSpPr>
            <p:cNvPr name="Freeform 4" id="4"/>
            <p:cNvSpPr/>
            <p:nvPr/>
          </p:nvSpPr>
          <p:spPr>
            <a:xfrm flipH="false" flipV="false" rot="0">
              <a:off x="6350" y="6350"/>
              <a:ext cx="2070169" cy="1123065"/>
            </a:xfrm>
            <a:custGeom>
              <a:avLst/>
              <a:gdLst/>
              <a:ahLst/>
              <a:cxnLst/>
              <a:rect r="r" b="b" t="t" l="l"/>
              <a:pathLst>
                <a:path h="1123065" w="2070169">
                  <a:moveTo>
                    <a:pt x="0" y="0"/>
                  </a:moveTo>
                  <a:lnTo>
                    <a:pt x="2070169" y="0"/>
                  </a:lnTo>
                  <a:lnTo>
                    <a:pt x="2070169" y="1123065"/>
                  </a:lnTo>
                  <a:lnTo>
                    <a:pt x="0" y="1123065"/>
                  </a:lnTo>
                  <a:close/>
                </a:path>
              </a:pathLst>
            </a:custGeom>
            <a:solidFill>
              <a:srgbClr val="FFC6DA"/>
            </a:solidFill>
          </p:spPr>
        </p:sp>
        <p:sp>
          <p:nvSpPr>
            <p:cNvPr name="Freeform 5" id="5"/>
            <p:cNvSpPr/>
            <p:nvPr/>
          </p:nvSpPr>
          <p:spPr>
            <a:xfrm flipH="false" flipV="false" rot="0">
              <a:off x="0" y="0"/>
              <a:ext cx="2082869" cy="1135765"/>
            </a:xfrm>
            <a:custGeom>
              <a:avLst/>
              <a:gdLst/>
              <a:ahLst/>
              <a:cxnLst/>
              <a:rect r="r" b="b" t="t" l="l"/>
              <a:pathLst>
                <a:path h="1135765" w="2082869">
                  <a:moveTo>
                    <a:pt x="2082869" y="1135765"/>
                  </a:moveTo>
                  <a:lnTo>
                    <a:pt x="0" y="1135765"/>
                  </a:lnTo>
                  <a:lnTo>
                    <a:pt x="0" y="0"/>
                  </a:lnTo>
                  <a:lnTo>
                    <a:pt x="2082869" y="0"/>
                  </a:lnTo>
                  <a:lnTo>
                    <a:pt x="2082869" y="1135765"/>
                  </a:lnTo>
                  <a:close/>
                  <a:moveTo>
                    <a:pt x="12700" y="1123065"/>
                  </a:moveTo>
                  <a:lnTo>
                    <a:pt x="2070169" y="1123065"/>
                  </a:lnTo>
                  <a:lnTo>
                    <a:pt x="2070169" y="12700"/>
                  </a:lnTo>
                  <a:lnTo>
                    <a:pt x="12700" y="12700"/>
                  </a:lnTo>
                  <a:lnTo>
                    <a:pt x="12700" y="1123065"/>
                  </a:lnTo>
                  <a:close/>
                </a:path>
              </a:pathLst>
            </a:custGeom>
            <a:solidFill>
              <a:srgbClr val="121212"/>
            </a:solidFill>
          </p:spPr>
        </p:sp>
      </p:grpSp>
      <p:grpSp>
        <p:nvGrpSpPr>
          <p:cNvPr name="Group 6" id="6"/>
          <p:cNvGrpSpPr/>
          <p:nvPr/>
        </p:nvGrpSpPr>
        <p:grpSpPr>
          <a:xfrm rot="0">
            <a:off x="10370469" y="7136188"/>
            <a:ext cx="4867108" cy="2691128"/>
            <a:chOff x="0" y="0"/>
            <a:chExt cx="2118429" cy="1171325"/>
          </a:xfrm>
        </p:grpSpPr>
        <p:sp>
          <p:nvSpPr>
            <p:cNvPr name="Freeform 7" id="7"/>
            <p:cNvSpPr/>
            <p:nvPr/>
          </p:nvSpPr>
          <p:spPr>
            <a:xfrm flipH="false" flipV="false" rot="0">
              <a:off x="48260" y="48260"/>
              <a:ext cx="2070169" cy="1123065"/>
            </a:xfrm>
            <a:custGeom>
              <a:avLst/>
              <a:gdLst/>
              <a:ahLst/>
              <a:cxnLst/>
              <a:rect r="r" b="b" t="t" l="l"/>
              <a:pathLst>
                <a:path h="1123065" w="2070169">
                  <a:moveTo>
                    <a:pt x="0" y="0"/>
                  </a:moveTo>
                  <a:lnTo>
                    <a:pt x="2070169" y="0"/>
                  </a:lnTo>
                  <a:lnTo>
                    <a:pt x="2070169" y="1123065"/>
                  </a:lnTo>
                  <a:lnTo>
                    <a:pt x="0" y="1123065"/>
                  </a:lnTo>
                  <a:close/>
                </a:path>
              </a:pathLst>
            </a:custGeom>
            <a:solidFill>
              <a:srgbClr val="121212"/>
            </a:solidFill>
          </p:spPr>
        </p:sp>
        <p:sp>
          <p:nvSpPr>
            <p:cNvPr name="Freeform 8" id="8"/>
            <p:cNvSpPr/>
            <p:nvPr/>
          </p:nvSpPr>
          <p:spPr>
            <a:xfrm flipH="false" flipV="false" rot="0">
              <a:off x="6350" y="6350"/>
              <a:ext cx="2070169" cy="1123065"/>
            </a:xfrm>
            <a:custGeom>
              <a:avLst/>
              <a:gdLst/>
              <a:ahLst/>
              <a:cxnLst/>
              <a:rect r="r" b="b" t="t" l="l"/>
              <a:pathLst>
                <a:path h="1123065" w="2070169">
                  <a:moveTo>
                    <a:pt x="0" y="0"/>
                  </a:moveTo>
                  <a:lnTo>
                    <a:pt x="2070169" y="0"/>
                  </a:lnTo>
                  <a:lnTo>
                    <a:pt x="2070169" y="1123065"/>
                  </a:lnTo>
                  <a:lnTo>
                    <a:pt x="0" y="1123065"/>
                  </a:lnTo>
                  <a:close/>
                </a:path>
              </a:pathLst>
            </a:custGeom>
            <a:solidFill>
              <a:srgbClr val="FFEC89"/>
            </a:solidFill>
          </p:spPr>
        </p:sp>
        <p:sp>
          <p:nvSpPr>
            <p:cNvPr name="Freeform 9" id="9"/>
            <p:cNvSpPr/>
            <p:nvPr/>
          </p:nvSpPr>
          <p:spPr>
            <a:xfrm flipH="false" flipV="false" rot="0">
              <a:off x="0" y="0"/>
              <a:ext cx="2082869" cy="1135765"/>
            </a:xfrm>
            <a:custGeom>
              <a:avLst/>
              <a:gdLst/>
              <a:ahLst/>
              <a:cxnLst/>
              <a:rect r="r" b="b" t="t" l="l"/>
              <a:pathLst>
                <a:path h="1135765" w="2082869">
                  <a:moveTo>
                    <a:pt x="2082869" y="1135765"/>
                  </a:moveTo>
                  <a:lnTo>
                    <a:pt x="0" y="1135765"/>
                  </a:lnTo>
                  <a:lnTo>
                    <a:pt x="0" y="0"/>
                  </a:lnTo>
                  <a:lnTo>
                    <a:pt x="2082869" y="0"/>
                  </a:lnTo>
                  <a:lnTo>
                    <a:pt x="2082869" y="1135765"/>
                  </a:lnTo>
                  <a:close/>
                  <a:moveTo>
                    <a:pt x="12700" y="1123065"/>
                  </a:moveTo>
                  <a:lnTo>
                    <a:pt x="2070169" y="1123065"/>
                  </a:lnTo>
                  <a:lnTo>
                    <a:pt x="2070169" y="12700"/>
                  </a:lnTo>
                  <a:lnTo>
                    <a:pt x="12700" y="12700"/>
                  </a:lnTo>
                  <a:lnTo>
                    <a:pt x="12700" y="1123065"/>
                  </a:lnTo>
                  <a:close/>
                </a:path>
              </a:pathLst>
            </a:custGeom>
            <a:solidFill>
              <a:srgbClr val="121212"/>
            </a:solidFill>
          </p:spPr>
        </p:sp>
      </p:grpSp>
      <p:grpSp>
        <p:nvGrpSpPr>
          <p:cNvPr name="Group 10" id="10"/>
          <p:cNvGrpSpPr/>
          <p:nvPr/>
        </p:nvGrpSpPr>
        <p:grpSpPr>
          <a:xfrm rot="0">
            <a:off x="-152417" y="-261265"/>
            <a:ext cx="18713202" cy="2753503"/>
            <a:chOff x="0" y="0"/>
            <a:chExt cx="121573517" cy="17888601"/>
          </a:xfrm>
        </p:grpSpPr>
        <p:sp>
          <p:nvSpPr>
            <p:cNvPr name="Freeform 11" id="11"/>
            <p:cNvSpPr/>
            <p:nvPr/>
          </p:nvSpPr>
          <p:spPr>
            <a:xfrm flipH="false" flipV="false" rot="0">
              <a:off x="72390" y="72390"/>
              <a:ext cx="121428733" cy="17743822"/>
            </a:xfrm>
            <a:custGeom>
              <a:avLst/>
              <a:gdLst/>
              <a:ahLst/>
              <a:cxnLst/>
              <a:rect r="r" b="b" t="t" l="l"/>
              <a:pathLst>
                <a:path h="17743822" w="121428733">
                  <a:moveTo>
                    <a:pt x="0" y="0"/>
                  </a:moveTo>
                  <a:lnTo>
                    <a:pt x="121428733" y="0"/>
                  </a:lnTo>
                  <a:lnTo>
                    <a:pt x="121428733" y="17743822"/>
                  </a:lnTo>
                  <a:lnTo>
                    <a:pt x="0" y="17743822"/>
                  </a:lnTo>
                  <a:lnTo>
                    <a:pt x="0" y="0"/>
                  </a:lnTo>
                  <a:close/>
                </a:path>
              </a:pathLst>
            </a:custGeom>
            <a:solidFill>
              <a:srgbClr val="F86A9D"/>
            </a:solidFill>
          </p:spPr>
        </p:sp>
        <p:sp>
          <p:nvSpPr>
            <p:cNvPr name="Freeform 12" id="12"/>
            <p:cNvSpPr/>
            <p:nvPr/>
          </p:nvSpPr>
          <p:spPr>
            <a:xfrm flipH="false" flipV="false" rot="0">
              <a:off x="0" y="0"/>
              <a:ext cx="121573516" cy="17888601"/>
            </a:xfrm>
            <a:custGeom>
              <a:avLst/>
              <a:gdLst/>
              <a:ahLst/>
              <a:cxnLst/>
              <a:rect r="r" b="b" t="t" l="l"/>
              <a:pathLst>
                <a:path h="17888601" w="121573516">
                  <a:moveTo>
                    <a:pt x="121428743" y="17743821"/>
                  </a:moveTo>
                  <a:lnTo>
                    <a:pt x="121573516" y="17743821"/>
                  </a:lnTo>
                  <a:lnTo>
                    <a:pt x="121573516" y="17888601"/>
                  </a:lnTo>
                  <a:lnTo>
                    <a:pt x="121428743" y="17888601"/>
                  </a:lnTo>
                  <a:lnTo>
                    <a:pt x="121428743" y="17743821"/>
                  </a:lnTo>
                  <a:close/>
                  <a:moveTo>
                    <a:pt x="0" y="144780"/>
                  </a:moveTo>
                  <a:lnTo>
                    <a:pt x="144780" y="144780"/>
                  </a:lnTo>
                  <a:lnTo>
                    <a:pt x="144780" y="17743821"/>
                  </a:lnTo>
                  <a:lnTo>
                    <a:pt x="0" y="17743821"/>
                  </a:lnTo>
                  <a:lnTo>
                    <a:pt x="0" y="144780"/>
                  </a:lnTo>
                  <a:close/>
                  <a:moveTo>
                    <a:pt x="0" y="17743821"/>
                  </a:moveTo>
                  <a:lnTo>
                    <a:pt x="144780" y="17743821"/>
                  </a:lnTo>
                  <a:lnTo>
                    <a:pt x="144780" y="17888601"/>
                  </a:lnTo>
                  <a:lnTo>
                    <a:pt x="0" y="17888601"/>
                  </a:lnTo>
                  <a:lnTo>
                    <a:pt x="0" y="17743821"/>
                  </a:lnTo>
                  <a:close/>
                  <a:moveTo>
                    <a:pt x="121428743" y="144780"/>
                  </a:moveTo>
                  <a:lnTo>
                    <a:pt x="121573516" y="144780"/>
                  </a:lnTo>
                  <a:lnTo>
                    <a:pt x="121573516" y="17743821"/>
                  </a:lnTo>
                  <a:lnTo>
                    <a:pt x="121428743" y="17743821"/>
                  </a:lnTo>
                  <a:lnTo>
                    <a:pt x="121428743" y="144780"/>
                  </a:lnTo>
                  <a:close/>
                  <a:moveTo>
                    <a:pt x="144780" y="17743821"/>
                  </a:moveTo>
                  <a:lnTo>
                    <a:pt x="121428743" y="17743821"/>
                  </a:lnTo>
                  <a:lnTo>
                    <a:pt x="121428743" y="17888601"/>
                  </a:lnTo>
                  <a:lnTo>
                    <a:pt x="144780" y="17888601"/>
                  </a:lnTo>
                  <a:lnTo>
                    <a:pt x="144780" y="17743821"/>
                  </a:lnTo>
                  <a:close/>
                  <a:moveTo>
                    <a:pt x="121428743" y="0"/>
                  </a:moveTo>
                  <a:lnTo>
                    <a:pt x="121573516" y="0"/>
                  </a:lnTo>
                  <a:lnTo>
                    <a:pt x="121573516" y="144780"/>
                  </a:lnTo>
                  <a:lnTo>
                    <a:pt x="121428743" y="144780"/>
                  </a:lnTo>
                  <a:lnTo>
                    <a:pt x="121428743" y="0"/>
                  </a:lnTo>
                  <a:close/>
                  <a:moveTo>
                    <a:pt x="0" y="0"/>
                  </a:moveTo>
                  <a:lnTo>
                    <a:pt x="144780" y="0"/>
                  </a:lnTo>
                  <a:lnTo>
                    <a:pt x="144780" y="144780"/>
                  </a:lnTo>
                  <a:lnTo>
                    <a:pt x="0" y="144780"/>
                  </a:lnTo>
                  <a:lnTo>
                    <a:pt x="0" y="0"/>
                  </a:lnTo>
                  <a:close/>
                  <a:moveTo>
                    <a:pt x="144780" y="0"/>
                  </a:moveTo>
                  <a:lnTo>
                    <a:pt x="121428743" y="0"/>
                  </a:lnTo>
                  <a:lnTo>
                    <a:pt x="121428743" y="144780"/>
                  </a:lnTo>
                  <a:lnTo>
                    <a:pt x="144780" y="144780"/>
                  </a:lnTo>
                  <a:lnTo>
                    <a:pt x="144780" y="0"/>
                  </a:lnTo>
                  <a:close/>
                </a:path>
              </a:pathLst>
            </a:custGeom>
            <a:solidFill>
              <a:srgbClr val="121212"/>
            </a:solidFill>
          </p:spPr>
        </p:sp>
      </p:grpSp>
      <p:sp>
        <p:nvSpPr>
          <p:cNvPr name="Freeform 13" id="13"/>
          <p:cNvSpPr/>
          <p:nvPr/>
        </p:nvSpPr>
        <p:spPr>
          <a:xfrm flipH="false" flipV="false" rot="0">
            <a:off x="16621620" y="7237321"/>
            <a:ext cx="2670879" cy="4114800"/>
          </a:xfrm>
          <a:custGeom>
            <a:avLst/>
            <a:gdLst/>
            <a:ahLst/>
            <a:cxnLst/>
            <a:rect r="r" b="b" t="t" l="l"/>
            <a:pathLst>
              <a:path h="4114800" w="2670879">
                <a:moveTo>
                  <a:pt x="0" y="0"/>
                </a:moveTo>
                <a:lnTo>
                  <a:pt x="2670879" y="0"/>
                </a:lnTo>
                <a:lnTo>
                  <a:pt x="267087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31382" y="7200900"/>
            <a:ext cx="3029989" cy="4114800"/>
          </a:xfrm>
          <a:custGeom>
            <a:avLst/>
            <a:gdLst/>
            <a:ahLst/>
            <a:cxnLst/>
            <a:rect r="r" b="b" t="t" l="l"/>
            <a:pathLst>
              <a:path h="4114800" w="3029989">
                <a:moveTo>
                  <a:pt x="0" y="0"/>
                </a:moveTo>
                <a:lnTo>
                  <a:pt x="3029989" y="0"/>
                </a:lnTo>
                <a:lnTo>
                  <a:pt x="3029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false" rot="0">
            <a:off x="1333715" y="6392771"/>
            <a:ext cx="564893" cy="675415"/>
          </a:xfrm>
          <a:custGeom>
            <a:avLst/>
            <a:gdLst/>
            <a:ahLst/>
            <a:cxnLst/>
            <a:rect r="r" b="b" t="t" l="l"/>
            <a:pathLst>
              <a:path h="675415" w="564893">
                <a:moveTo>
                  <a:pt x="564892" y="0"/>
                </a:moveTo>
                <a:lnTo>
                  <a:pt x="0" y="0"/>
                </a:lnTo>
                <a:lnTo>
                  <a:pt x="0" y="675415"/>
                </a:lnTo>
                <a:lnTo>
                  <a:pt x="564892" y="675415"/>
                </a:lnTo>
                <a:lnTo>
                  <a:pt x="56489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5237577" y="7237321"/>
            <a:ext cx="564893" cy="675415"/>
          </a:xfrm>
          <a:custGeom>
            <a:avLst/>
            <a:gdLst/>
            <a:ahLst/>
            <a:cxnLst/>
            <a:rect r="r" b="b" t="t" l="l"/>
            <a:pathLst>
              <a:path h="675415" w="564893">
                <a:moveTo>
                  <a:pt x="0" y="0"/>
                </a:moveTo>
                <a:lnTo>
                  <a:pt x="564893" y="0"/>
                </a:lnTo>
                <a:lnTo>
                  <a:pt x="564893" y="675415"/>
                </a:lnTo>
                <a:lnTo>
                  <a:pt x="0" y="675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415676" y="2770946"/>
            <a:ext cx="11301259" cy="3517517"/>
          </a:xfrm>
          <a:custGeom>
            <a:avLst/>
            <a:gdLst/>
            <a:ahLst/>
            <a:cxnLst/>
            <a:rect r="r" b="b" t="t" l="l"/>
            <a:pathLst>
              <a:path h="3517517" w="11301259">
                <a:moveTo>
                  <a:pt x="0" y="0"/>
                </a:moveTo>
                <a:lnTo>
                  <a:pt x="11301259" y="0"/>
                </a:lnTo>
                <a:lnTo>
                  <a:pt x="11301259" y="3517517"/>
                </a:lnTo>
                <a:lnTo>
                  <a:pt x="0" y="3517517"/>
                </a:lnTo>
                <a:lnTo>
                  <a:pt x="0" y="0"/>
                </a:lnTo>
                <a:close/>
              </a:path>
            </a:pathLst>
          </a:custGeom>
          <a:blipFill>
            <a:blip r:embed="rId8"/>
            <a:stretch>
              <a:fillRect l="0" t="0" r="0" b="0"/>
            </a:stretch>
          </a:blipFill>
        </p:spPr>
      </p:sp>
      <p:sp>
        <p:nvSpPr>
          <p:cNvPr name="TextBox 18" id="18"/>
          <p:cNvSpPr txBox="true"/>
          <p:nvPr/>
        </p:nvSpPr>
        <p:spPr>
          <a:xfrm rot="0">
            <a:off x="3238826" y="7855586"/>
            <a:ext cx="4268309" cy="869949"/>
          </a:xfrm>
          <a:prstGeom prst="rect">
            <a:avLst/>
          </a:prstGeom>
        </p:spPr>
        <p:txBody>
          <a:bodyPr anchor="t" rtlCol="false" tIns="0" lIns="0" bIns="0" rIns="0">
            <a:spAutoFit/>
          </a:bodyPr>
          <a:lstStyle/>
          <a:p>
            <a:pPr algn="ctr">
              <a:lnSpc>
                <a:spcPts val="3500"/>
              </a:lnSpc>
            </a:pPr>
            <a:r>
              <a:rPr lang="en-US" b="true" sz="2500">
                <a:solidFill>
                  <a:srgbClr val="2D65B2"/>
                </a:solidFill>
                <a:latin typeface="Cloud Soft Bold"/>
                <a:ea typeface="Cloud Soft Bold"/>
                <a:cs typeface="Cloud Soft Bold"/>
                <a:sym typeface="Cloud Soft Bold"/>
              </a:rPr>
              <a:t>Alpha gần bằng 1: Hệ thống ưu tiên Lọc cộng tác.</a:t>
            </a:r>
          </a:p>
        </p:txBody>
      </p:sp>
      <p:sp>
        <p:nvSpPr>
          <p:cNvPr name="TextBox 19" id="19"/>
          <p:cNvSpPr txBox="true"/>
          <p:nvPr/>
        </p:nvSpPr>
        <p:spPr>
          <a:xfrm rot="0">
            <a:off x="10656010" y="7855586"/>
            <a:ext cx="4060925" cy="869949"/>
          </a:xfrm>
          <a:prstGeom prst="rect">
            <a:avLst/>
          </a:prstGeom>
        </p:spPr>
        <p:txBody>
          <a:bodyPr anchor="t" rtlCol="false" tIns="0" lIns="0" bIns="0" rIns="0">
            <a:spAutoFit/>
          </a:bodyPr>
          <a:lstStyle/>
          <a:p>
            <a:pPr algn="ctr">
              <a:lnSpc>
                <a:spcPts val="3500"/>
              </a:lnSpc>
            </a:pPr>
            <a:r>
              <a:rPr lang="en-US" b="true" sz="2500">
                <a:solidFill>
                  <a:srgbClr val="FF2775"/>
                </a:solidFill>
                <a:latin typeface="Cloud Soft Bold"/>
                <a:ea typeface="Cloud Soft Bold"/>
                <a:cs typeface="Cloud Soft Bold"/>
                <a:sym typeface="Cloud Soft Bold"/>
              </a:rPr>
              <a:t>Alpha &lt;&lt; 1: Hệ thống ưu tiên lọc theo nội dung</a:t>
            </a:r>
          </a:p>
        </p:txBody>
      </p:sp>
      <p:sp>
        <p:nvSpPr>
          <p:cNvPr name="TextBox 20" id="20"/>
          <p:cNvSpPr txBox="true"/>
          <p:nvPr/>
        </p:nvSpPr>
        <p:spPr>
          <a:xfrm rot="0">
            <a:off x="1028700" y="771456"/>
            <a:ext cx="12131590" cy="1149350"/>
          </a:xfrm>
          <a:prstGeom prst="rect">
            <a:avLst/>
          </a:prstGeom>
        </p:spPr>
        <p:txBody>
          <a:bodyPr anchor="t" rtlCol="false" tIns="0" lIns="0" bIns="0" rIns="0">
            <a:spAutoFit/>
          </a:bodyPr>
          <a:lstStyle/>
          <a:p>
            <a:pPr algn="l">
              <a:lnSpc>
                <a:spcPts val="8800"/>
              </a:lnSpc>
            </a:pPr>
            <a:r>
              <a:rPr lang="en-US" sz="8000">
                <a:solidFill>
                  <a:srgbClr val="FFFAF2"/>
                </a:solidFill>
                <a:latin typeface="Genty"/>
                <a:ea typeface="Genty"/>
                <a:cs typeface="Genty"/>
                <a:sym typeface="Genty"/>
              </a:rPr>
              <a:t>Final Score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989403"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36758" y="3941351"/>
            <a:ext cx="2201273" cy="1902069"/>
            <a:chOff x="0" y="0"/>
            <a:chExt cx="428112" cy="369922"/>
          </a:xfrm>
        </p:grpSpPr>
        <p:sp>
          <p:nvSpPr>
            <p:cNvPr name="Freeform 4" id="4"/>
            <p:cNvSpPr/>
            <p:nvPr/>
          </p:nvSpPr>
          <p:spPr>
            <a:xfrm flipH="false" flipV="false" rot="0">
              <a:off x="0" y="0"/>
              <a:ext cx="428112" cy="369922"/>
            </a:xfrm>
            <a:custGeom>
              <a:avLst/>
              <a:gdLst/>
              <a:ahLst/>
              <a:cxnLst/>
              <a:rect r="r" b="b" t="t" l="l"/>
              <a:pathLst>
                <a:path h="369922" w="428112">
                  <a:moveTo>
                    <a:pt x="0" y="0"/>
                  </a:moveTo>
                  <a:lnTo>
                    <a:pt x="428112" y="0"/>
                  </a:lnTo>
                  <a:lnTo>
                    <a:pt x="428112" y="369922"/>
                  </a:lnTo>
                  <a:lnTo>
                    <a:pt x="0" y="369922"/>
                  </a:lnTo>
                  <a:close/>
                </a:path>
              </a:pathLst>
            </a:custGeom>
            <a:solidFill>
              <a:srgbClr val="97C1FA"/>
            </a:solidFill>
            <a:ln w="11430" cap="sq">
              <a:solidFill>
                <a:srgbClr val="121212"/>
              </a:solidFill>
              <a:prstDash val="solid"/>
              <a:miter/>
            </a:ln>
          </p:spPr>
        </p:sp>
        <p:sp>
          <p:nvSpPr>
            <p:cNvPr name="TextBox 5" id="5"/>
            <p:cNvSpPr txBox="true"/>
            <p:nvPr/>
          </p:nvSpPr>
          <p:spPr>
            <a:xfrm>
              <a:off x="0" y="-28575"/>
              <a:ext cx="428112" cy="398497"/>
            </a:xfrm>
            <a:prstGeom prst="rect">
              <a:avLst/>
            </a:prstGeom>
          </p:spPr>
          <p:txBody>
            <a:bodyPr anchor="ctr" rtlCol="false" tIns="50800" lIns="50800" bIns="50800" rIns="50800"/>
            <a:lstStyle/>
            <a:p>
              <a:pPr algn="ctr">
                <a:lnSpc>
                  <a:spcPts val="4680"/>
                </a:lnSpc>
              </a:pPr>
              <a:r>
                <a:rPr lang="en-US" sz="3600">
                  <a:solidFill>
                    <a:srgbClr val="FFEC89"/>
                  </a:solidFill>
                  <a:latin typeface="Agbalumo"/>
                  <a:ea typeface="Agbalumo"/>
                  <a:cs typeface="Agbalumo"/>
                  <a:sym typeface="Agbalumo"/>
                </a:rPr>
                <a:t>Alpha</a:t>
              </a:r>
            </a:p>
          </p:txBody>
        </p:sp>
      </p:grpSp>
      <p:grpSp>
        <p:nvGrpSpPr>
          <p:cNvPr name="Group 6" id="6"/>
          <p:cNvGrpSpPr/>
          <p:nvPr/>
        </p:nvGrpSpPr>
        <p:grpSpPr>
          <a:xfrm rot="0">
            <a:off x="1028700" y="1028700"/>
            <a:ext cx="16230600" cy="1421367"/>
            <a:chOff x="0" y="0"/>
            <a:chExt cx="7064435" cy="618656"/>
          </a:xfrm>
        </p:grpSpPr>
        <p:sp>
          <p:nvSpPr>
            <p:cNvPr name="Freeform 7" id="7"/>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8" id="8"/>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2D65B2"/>
            </a:solidFill>
          </p:spPr>
        </p:sp>
        <p:sp>
          <p:nvSpPr>
            <p:cNvPr name="Freeform 9" id="9"/>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Freeform 10" id="10"/>
          <p:cNvSpPr/>
          <p:nvPr/>
        </p:nvSpPr>
        <p:spPr>
          <a:xfrm flipH="false" flipV="false" rot="0">
            <a:off x="5119249" y="2759361"/>
            <a:ext cx="11860240" cy="7338524"/>
          </a:xfrm>
          <a:custGeom>
            <a:avLst/>
            <a:gdLst/>
            <a:ahLst/>
            <a:cxnLst/>
            <a:rect r="r" b="b" t="t" l="l"/>
            <a:pathLst>
              <a:path h="7338524" w="11860240">
                <a:moveTo>
                  <a:pt x="0" y="0"/>
                </a:moveTo>
                <a:lnTo>
                  <a:pt x="11860240" y="0"/>
                </a:lnTo>
                <a:lnTo>
                  <a:pt x="11860240" y="7338524"/>
                </a:lnTo>
                <a:lnTo>
                  <a:pt x="0" y="7338524"/>
                </a:lnTo>
                <a:lnTo>
                  <a:pt x="0" y="0"/>
                </a:lnTo>
                <a:close/>
              </a:path>
            </a:pathLst>
          </a:custGeom>
          <a:blipFill>
            <a:blip r:embed="rId4"/>
            <a:stretch>
              <a:fillRect l="0" t="0" r="0" b="0"/>
            </a:stretch>
          </a:blipFill>
        </p:spPr>
      </p:sp>
      <p:sp>
        <p:nvSpPr>
          <p:cNvPr name="TextBox 11" id="11"/>
          <p:cNvSpPr txBox="true"/>
          <p:nvPr/>
        </p:nvSpPr>
        <p:spPr>
          <a:xfrm rot="0">
            <a:off x="1736758" y="1411068"/>
            <a:ext cx="14814483" cy="795020"/>
          </a:xfrm>
          <a:prstGeom prst="rect">
            <a:avLst/>
          </a:prstGeom>
        </p:spPr>
        <p:txBody>
          <a:bodyPr anchor="t" rtlCol="false" tIns="0" lIns="0" bIns="0" rIns="0">
            <a:spAutoFit/>
          </a:bodyPr>
          <a:lstStyle/>
          <a:p>
            <a:pPr algn="ctr">
              <a:lnSpc>
                <a:spcPts val="6160"/>
              </a:lnSpc>
            </a:pPr>
            <a:r>
              <a:rPr lang="en-US" sz="5600">
                <a:solidFill>
                  <a:srgbClr val="FFFAF2"/>
                </a:solidFill>
                <a:latin typeface="Genty"/>
                <a:ea typeface="Genty"/>
                <a:cs typeface="Genty"/>
                <a:sym typeface="Genty"/>
              </a:rPr>
              <a:t>Hypertunning</a:t>
            </a:r>
          </a:p>
        </p:txBody>
      </p:sp>
      <p:grpSp>
        <p:nvGrpSpPr>
          <p:cNvPr name="Group 12" id="12"/>
          <p:cNvGrpSpPr/>
          <p:nvPr/>
        </p:nvGrpSpPr>
        <p:grpSpPr>
          <a:xfrm rot="0">
            <a:off x="1210161" y="6868473"/>
            <a:ext cx="3393729" cy="1902069"/>
            <a:chOff x="0" y="0"/>
            <a:chExt cx="660025" cy="369922"/>
          </a:xfrm>
        </p:grpSpPr>
        <p:sp>
          <p:nvSpPr>
            <p:cNvPr name="Freeform 13" id="13"/>
            <p:cNvSpPr/>
            <p:nvPr/>
          </p:nvSpPr>
          <p:spPr>
            <a:xfrm flipH="false" flipV="false" rot="0">
              <a:off x="0" y="0"/>
              <a:ext cx="660025" cy="369922"/>
            </a:xfrm>
            <a:custGeom>
              <a:avLst/>
              <a:gdLst/>
              <a:ahLst/>
              <a:cxnLst/>
              <a:rect r="r" b="b" t="t" l="l"/>
              <a:pathLst>
                <a:path h="369922" w="660025">
                  <a:moveTo>
                    <a:pt x="0" y="0"/>
                  </a:moveTo>
                  <a:lnTo>
                    <a:pt x="660025" y="0"/>
                  </a:lnTo>
                  <a:lnTo>
                    <a:pt x="660025" y="369922"/>
                  </a:lnTo>
                  <a:lnTo>
                    <a:pt x="0" y="369922"/>
                  </a:lnTo>
                  <a:close/>
                </a:path>
              </a:pathLst>
            </a:custGeom>
            <a:gradFill rotWithShape="true">
              <a:gsLst>
                <a:gs pos="0">
                  <a:srgbClr val="CDFFD8">
                    <a:alpha val="100000"/>
                  </a:srgbClr>
                </a:gs>
                <a:gs pos="100000">
                  <a:srgbClr val="94B9FF">
                    <a:alpha val="100000"/>
                  </a:srgbClr>
                </a:gs>
              </a:gsLst>
              <a:lin ang="0"/>
            </a:gradFill>
            <a:ln w="11430" cap="sq">
              <a:solidFill>
                <a:srgbClr val="121212"/>
              </a:solidFill>
              <a:prstDash val="solid"/>
              <a:miter/>
            </a:ln>
          </p:spPr>
        </p:sp>
        <p:sp>
          <p:nvSpPr>
            <p:cNvPr name="TextBox 14" id="14"/>
            <p:cNvSpPr txBox="true"/>
            <p:nvPr/>
          </p:nvSpPr>
          <p:spPr>
            <a:xfrm>
              <a:off x="0" y="-38100"/>
              <a:ext cx="660025" cy="408022"/>
            </a:xfrm>
            <a:prstGeom prst="rect">
              <a:avLst/>
            </a:prstGeom>
          </p:spPr>
          <p:txBody>
            <a:bodyPr anchor="ctr" rtlCol="false" tIns="50800" lIns="50800" bIns="50800" rIns="50800"/>
            <a:lstStyle/>
            <a:p>
              <a:pPr algn="ctr">
                <a:lnSpc>
                  <a:spcPts val="4680"/>
                </a:lnSpc>
              </a:pPr>
              <a:r>
                <a:rPr lang="en-US" sz="3600">
                  <a:solidFill>
                    <a:srgbClr val="000000"/>
                  </a:solidFill>
                  <a:latin typeface="Faustina"/>
                  <a:ea typeface="Faustina"/>
                  <a:cs typeface="Faustina"/>
                  <a:sym typeface="Faustina"/>
                </a:rPr>
                <a:t>RMSE</a:t>
              </a:r>
            </a:p>
            <a:p>
              <a:pPr algn="ctr">
                <a:lnSpc>
                  <a:spcPts val="4680"/>
                </a:lnSpc>
              </a:pPr>
              <a:r>
                <a:rPr lang="en-US" sz="3600">
                  <a:solidFill>
                    <a:srgbClr val="000000"/>
                  </a:solidFill>
                  <a:latin typeface="Faustina"/>
                  <a:ea typeface="Faustina"/>
                  <a:cs typeface="Faustina"/>
                  <a:sym typeface="Faustina"/>
                </a:rPr>
                <a:t>K=5</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989403"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08275" y="3708236"/>
            <a:ext cx="2797501" cy="1902069"/>
            <a:chOff x="0" y="0"/>
            <a:chExt cx="544069" cy="369922"/>
          </a:xfrm>
        </p:grpSpPr>
        <p:sp>
          <p:nvSpPr>
            <p:cNvPr name="Freeform 4" id="4"/>
            <p:cNvSpPr/>
            <p:nvPr/>
          </p:nvSpPr>
          <p:spPr>
            <a:xfrm flipH="false" flipV="false" rot="0">
              <a:off x="0" y="0"/>
              <a:ext cx="544069" cy="369922"/>
            </a:xfrm>
            <a:custGeom>
              <a:avLst/>
              <a:gdLst/>
              <a:ahLst/>
              <a:cxnLst/>
              <a:rect r="r" b="b" t="t" l="l"/>
              <a:pathLst>
                <a:path h="369922" w="544069">
                  <a:moveTo>
                    <a:pt x="0" y="0"/>
                  </a:moveTo>
                  <a:lnTo>
                    <a:pt x="544069" y="0"/>
                  </a:lnTo>
                  <a:lnTo>
                    <a:pt x="544069" y="369922"/>
                  </a:lnTo>
                  <a:lnTo>
                    <a:pt x="0" y="369922"/>
                  </a:lnTo>
                  <a:close/>
                </a:path>
              </a:pathLst>
            </a:custGeom>
            <a:solidFill>
              <a:srgbClr val="F86A9D"/>
            </a:solidFill>
            <a:ln w="11430" cap="sq">
              <a:solidFill>
                <a:srgbClr val="121212"/>
              </a:solidFill>
              <a:prstDash val="solid"/>
              <a:miter/>
            </a:ln>
          </p:spPr>
        </p:sp>
        <p:sp>
          <p:nvSpPr>
            <p:cNvPr name="TextBox 5" id="5"/>
            <p:cNvSpPr txBox="true"/>
            <p:nvPr/>
          </p:nvSpPr>
          <p:spPr>
            <a:xfrm>
              <a:off x="0" y="-28575"/>
              <a:ext cx="544069" cy="398497"/>
            </a:xfrm>
            <a:prstGeom prst="rect">
              <a:avLst/>
            </a:prstGeom>
          </p:spPr>
          <p:txBody>
            <a:bodyPr anchor="ctr" rtlCol="false" tIns="50800" lIns="50800" bIns="50800" rIns="50800"/>
            <a:lstStyle/>
            <a:p>
              <a:pPr algn="ctr">
                <a:lnSpc>
                  <a:spcPts val="4680"/>
                </a:lnSpc>
              </a:pPr>
              <a:r>
                <a:rPr lang="en-US" sz="3600">
                  <a:solidFill>
                    <a:srgbClr val="FFEC89"/>
                  </a:solidFill>
                  <a:latin typeface="Agbalumo"/>
                  <a:ea typeface="Agbalumo"/>
                  <a:cs typeface="Agbalumo"/>
                  <a:sym typeface="Agbalumo"/>
                </a:rPr>
                <a:t>K neighbors</a:t>
              </a:r>
            </a:p>
          </p:txBody>
        </p:sp>
      </p:grpSp>
      <p:grpSp>
        <p:nvGrpSpPr>
          <p:cNvPr name="Group 6" id="6"/>
          <p:cNvGrpSpPr/>
          <p:nvPr/>
        </p:nvGrpSpPr>
        <p:grpSpPr>
          <a:xfrm rot="0">
            <a:off x="1028700" y="1028700"/>
            <a:ext cx="16230600" cy="1421367"/>
            <a:chOff x="0" y="0"/>
            <a:chExt cx="7064435" cy="618656"/>
          </a:xfrm>
        </p:grpSpPr>
        <p:sp>
          <p:nvSpPr>
            <p:cNvPr name="Freeform 7" id="7"/>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8" id="8"/>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9" id="9"/>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grpSp>
        <p:nvGrpSpPr>
          <p:cNvPr name="Group 10" id="10"/>
          <p:cNvGrpSpPr/>
          <p:nvPr/>
        </p:nvGrpSpPr>
        <p:grpSpPr>
          <a:xfrm rot="0">
            <a:off x="1210161" y="6868473"/>
            <a:ext cx="3393729" cy="1902069"/>
            <a:chOff x="0" y="0"/>
            <a:chExt cx="660025" cy="369922"/>
          </a:xfrm>
        </p:grpSpPr>
        <p:sp>
          <p:nvSpPr>
            <p:cNvPr name="Freeform 11" id="11"/>
            <p:cNvSpPr/>
            <p:nvPr/>
          </p:nvSpPr>
          <p:spPr>
            <a:xfrm flipH="false" flipV="false" rot="0">
              <a:off x="0" y="0"/>
              <a:ext cx="660025" cy="369922"/>
            </a:xfrm>
            <a:custGeom>
              <a:avLst/>
              <a:gdLst/>
              <a:ahLst/>
              <a:cxnLst/>
              <a:rect r="r" b="b" t="t" l="l"/>
              <a:pathLst>
                <a:path h="369922" w="660025">
                  <a:moveTo>
                    <a:pt x="0" y="0"/>
                  </a:moveTo>
                  <a:lnTo>
                    <a:pt x="660025" y="0"/>
                  </a:lnTo>
                  <a:lnTo>
                    <a:pt x="660025" y="369922"/>
                  </a:lnTo>
                  <a:lnTo>
                    <a:pt x="0" y="369922"/>
                  </a:lnTo>
                  <a:close/>
                </a:path>
              </a:pathLst>
            </a:custGeom>
            <a:gradFill rotWithShape="true">
              <a:gsLst>
                <a:gs pos="0">
                  <a:srgbClr val="FFE0EB">
                    <a:alpha val="100000"/>
                  </a:srgbClr>
                </a:gs>
                <a:gs pos="100000">
                  <a:srgbClr val="FF5CD6">
                    <a:alpha val="100000"/>
                  </a:srgbClr>
                </a:gs>
              </a:gsLst>
              <a:lin ang="0"/>
            </a:gradFill>
            <a:ln w="11430" cap="sq">
              <a:solidFill>
                <a:srgbClr val="121212"/>
              </a:solidFill>
              <a:prstDash val="solid"/>
              <a:miter/>
            </a:ln>
          </p:spPr>
        </p:sp>
        <p:sp>
          <p:nvSpPr>
            <p:cNvPr name="TextBox 12" id="12"/>
            <p:cNvSpPr txBox="true"/>
            <p:nvPr/>
          </p:nvSpPr>
          <p:spPr>
            <a:xfrm>
              <a:off x="0" y="-38100"/>
              <a:ext cx="660025" cy="408022"/>
            </a:xfrm>
            <a:prstGeom prst="rect">
              <a:avLst/>
            </a:prstGeom>
          </p:spPr>
          <p:txBody>
            <a:bodyPr anchor="ctr" rtlCol="false" tIns="50800" lIns="50800" bIns="50800" rIns="50800"/>
            <a:lstStyle/>
            <a:p>
              <a:pPr algn="ctr">
                <a:lnSpc>
                  <a:spcPts val="4680"/>
                </a:lnSpc>
              </a:pPr>
              <a:r>
                <a:rPr lang="en-US" sz="3600">
                  <a:solidFill>
                    <a:srgbClr val="000000"/>
                  </a:solidFill>
                  <a:latin typeface="Faustina"/>
                  <a:ea typeface="Faustina"/>
                  <a:cs typeface="Faustina"/>
                  <a:sym typeface="Faustina"/>
                </a:rPr>
                <a:t>RMSE</a:t>
              </a:r>
            </a:p>
            <a:p>
              <a:pPr algn="ctr">
                <a:lnSpc>
                  <a:spcPts val="4680"/>
                </a:lnSpc>
              </a:pPr>
              <a:r>
                <a:rPr lang="en-US" sz="3600">
                  <a:solidFill>
                    <a:srgbClr val="000000"/>
                  </a:solidFill>
                  <a:latin typeface="Faustina"/>
                  <a:ea typeface="Faustina"/>
                  <a:cs typeface="Faustina"/>
                  <a:sym typeface="Faustina"/>
                </a:rPr>
                <a:t>Alpha = 0.4</a:t>
              </a:r>
            </a:p>
          </p:txBody>
        </p:sp>
      </p:grpSp>
      <p:sp>
        <p:nvSpPr>
          <p:cNvPr name="Freeform 13" id="13"/>
          <p:cNvSpPr/>
          <p:nvPr/>
        </p:nvSpPr>
        <p:spPr>
          <a:xfrm flipH="false" flipV="false" rot="0">
            <a:off x="5385114" y="2608483"/>
            <a:ext cx="11874186" cy="7347153"/>
          </a:xfrm>
          <a:custGeom>
            <a:avLst/>
            <a:gdLst/>
            <a:ahLst/>
            <a:cxnLst/>
            <a:rect r="r" b="b" t="t" l="l"/>
            <a:pathLst>
              <a:path h="7347153" w="11874186">
                <a:moveTo>
                  <a:pt x="0" y="0"/>
                </a:moveTo>
                <a:lnTo>
                  <a:pt x="11874186" y="0"/>
                </a:lnTo>
                <a:lnTo>
                  <a:pt x="11874186" y="7347152"/>
                </a:lnTo>
                <a:lnTo>
                  <a:pt x="0" y="7347152"/>
                </a:lnTo>
                <a:lnTo>
                  <a:pt x="0" y="0"/>
                </a:lnTo>
                <a:close/>
              </a:path>
            </a:pathLst>
          </a:custGeom>
          <a:blipFill>
            <a:blip r:embed="rId4"/>
            <a:stretch>
              <a:fillRect l="0" t="0" r="0" b="0"/>
            </a:stretch>
          </a:blipFill>
        </p:spPr>
      </p:sp>
      <p:sp>
        <p:nvSpPr>
          <p:cNvPr name="TextBox 14" id="14"/>
          <p:cNvSpPr txBox="true"/>
          <p:nvPr/>
        </p:nvSpPr>
        <p:spPr>
          <a:xfrm rot="0">
            <a:off x="1736758" y="1411068"/>
            <a:ext cx="14814483" cy="795020"/>
          </a:xfrm>
          <a:prstGeom prst="rect">
            <a:avLst/>
          </a:prstGeom>
        </p:spPr>
        <p:txBody>
          <a:bodyPr anchor="t" rtlCol="false" tIns="0" lIns="0" bIns="0" rIns="0">
            <a:spAutoFit/>
          </a:bodyPr>
          <a:lstStyle/>
          <a:p>
            <a:pPr algn="ctr">
              <a:lnSpc>
                <a:spcPts val="6160"/>
              </a:lnSpc>
            </a:pPr>
            <a:r>
              <a:rPr lang="en-US" sz="5600">
                <a:solidFill>
                  <a:srgbClr val="FFFAF2"/>
                </a:solidFill>
                <a:latin typeface="Genty"/>
                <a:ea typeface="Genty"/>
                <a:cs typeface="Genty"/>
                <a:sym typeface="Genty"/>
              </a:rPr>
              <a:t>Hypertunning</a:t>
            </a:r>
          </a:p>
        </p:txBody>
      </p:sp>
      <p:sp>
        <p:nvSpPr>
          <p:cNvPr name="Freeform 15" id="15"/>
          <p:cNvSpPr/>
          <p:nvPr/>
        </p:nvSpPr>
        <p:spPr>
          <a:xfrm flipH="false" flipV="false" rot="0">
            <a:off x="-511367" y="-792760"/>
            <a:ext cx="19274853" cy="11789122"/>
          </a:xfrm>
          <a:custGeom>
            <a:avLst/>
            <a:gdLst/>
            <a:ahLst/>
            <a:cxnLst/>
            <a:rect r="r" b="b" t="t" l="l"/>
            <a:pathLst>
              <a:path h="11789122" w="19274853">
                <a:moveTo>
                  <a:pt x="0" y="0"/>
                </a:moveTo>
                <a:lnTo>
                  <a:pt x="19274853" y="0"/>
                </a:lnTo>
                <a:lnTo>
                  <a:pt x="19274853" y="11789122"/>
                </a:lnTo>
                <a:lnTo>
                  <a:pt x="0" y="11789122"/>
                </a:lnTo>
                <a:lnTo>
                  <a:pt x="0" y="0"/>
                </a:lnTo>
                <a:close/>
              </a:path>
            </a:pathLst>
          </a:custGeom>
          <a:blipFill>
            <a:blip r:embed="rId5">
              <a:alphaModFix amt="7999"/>
              <a:extLst>
                <a:ext uri="{96DAC541-7B7A-43D3-8B79-37D633B846F1}">
                  <asvg:svgBlip xmlns:asvg="http://schemas.microsoft.com/office/drawing/2016/SVG/main" r:embed="rId6"/>
                </a:ext>
              </a:extLst>
            </a:blip>
            <a:stretch>
              <a:fillRect l="-12657" t="-50982" r="-11420" b="-51882"/>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sp>
        <p:nvSpPr>
          <p:cNvPr name="Freeform 2" id="2"/>
          <p:cNvSpPr/>
          <p:nvPr/>
        </p:nvSpPr>
        <p:spPr>
          <a:xfrm flipH="false" flipV="false" rot="0">
            <a:off x="-511367" y="-792760"/>
            <a:ext cx="19274853" cy="11789122"/>
          </a:xfrm>
          <a:custGeom>
            <a:avLst/>
            <a:gdLst/>
            <a:ahLst/>
            <a:cxnLst/>
            <a:rect r="r" b="b" t="t" l="l"/>
            <a:pathLst>
              <a:path h="11789122" w="19274853">
                <a:moveTo>
                  <a:pt x="0" y="0"/>
                </a:moveTo>
                <a:lnTo>
                  <a:pt x="19274853" y="0"/>
                </a:lnTo>
                <a:lnTo>
                  <a:pt x="19274853" y="11789122"/>
                </a:lnTo>
                <a:lnTo>
                  <a:pt x="0" y="11789122"/>
                </a:lnTo>
                <a:lnTo>
                  <a:pt x="0" y="0"/>
                </a:lnTo>
                <a:close/>
              </a:path>
            </a:pathLst>
          </a:custGeom>
          <a:blipFill>
            <a:blip r:embed="rId2">
              <a:alphaModFix amt="10999"/>
              <a:extLst>
                <a:ext uri="{96DAC541-7B7A-43D3-8B79-37D633B846F1}">
                  <asvg:svgBlip xmlns:asvg="http://schemas.microsoft.com/office/drawing/2016/SVG/main" r:embed="rId3"/>
                </a:ext>
              </a:extLst>
            </a:blip>
            <a:stretch>
              <a:fillRect l="-12657" t="-50982" r="-11420" b="-51882"/>
            </a:stretch>
          </a:blipFill>
        </p:spPr>
      </p:sp>
      <p:grpSp>
        <p:nvGrpSpPr>
          <p:cNvPr name="Group 3" id="3"/>
          <p:cNvGrpSpPr/>
          <p:nvPr/>
        </p:nvGrpSpPr>
        <p:grpSpPr>
          <a:xfrm rot="0">
            <a:off x="1748786" y="3818584"/>
            <a:ext cx="3034944" cy="1209661"/>
            <a:chOff x="0" y="0"/>
            <a:chExt cx="1482292" cy="590808"/>
          </a:xfrm>
        </p:grpSpPr>
        <p:sp>
          <p:nvSpPr>
            <p:cNvPr name="Freeform 4" id="4"/>
            <p:cNvSpPr/>
            <p:nvPr/>
          </p:nvSpPr>
          <p:spPr>
            <a:xfrm flipH="false" flipV="false" rot="0">
              <a:off x="0" y="0"/>
              <a:ext cx="1482292" cy="590808"/>
            </a:xfrm>
            <a:custGeom>
              <a:avLst/>
              <a:gdLst/>
              <a:ahLst/>
              <a:cxnLst/>
              <a:rect r="r" b="b" t="t" l="l"/>
              <a:pathLst>
                <a:path h="590808" w="1482292">
                  <a:moveTo>
                    <a:pt x="0" y="0"/>
                  </a:moveTo>
                  <a:lnTo>
                    <a:pt x="1482292" y="0"/>
                  </a:lnTo>
                  <a:lnTo>
                    <a:pt x="1482292" y="590808"/>
                  </a:lnTo>
                  <a:lnTo>
                    <a:pt x="0" y="590808"/>
                  </a:lnTo>
                  <a:close/>
                </a:path>
              </a:pathLst>
            </a:custGeom>
            <a:solidFill>
              <a:srgbClr val="B8D6FF"/>
            </a:solidFill>
            <a:ln w="14288" cap="sq">
              <a:solidFill>
                <a:srgbClr val="121212"/>
              </a:solidFill>
              <a:prstDash val="solid"/>
              <a:miter/>
            </a:ln>
          </p:spPr>
        </p:sp>
        <p:sp>
          <p:nvSpPr>
            <p:cNvPr name="TextBox 5" id="5"/>
            <p:cNvSpPr txBox="true"/>
            <p:nvPr/>
          </p:nvSpPr>
          <p:spPr>
            <a:xfrm>
              <a:off x="0" y="-47625"/>
              <a:ext cx="1482292" cy="638433"/>
            </a:xfrm>
            <a:prstGeom prst="rect">
              <a:avLst/>
            </a:prstGeom>
          </p:spPr>
          <p:txBody>
            <a:bodyPr anchor="ctr" rtlCol="false" tIns="254000" lIns="254000" bIns="254000" rIns="254000"/>
            <a:lstStyle/>
            <a:p>
              <a:pPr algn="ctr">
                <a:lnSpc>
                  <a:spcPts val="4679"/>
                </a:lnSpc>
              </a:pPr>
              <a:r>
                <a:rPr lang="en-US" sz="3599">
                  <a:solidFill>
                    <a:srgbClr val="121212"/>
                  </a:solidFill>
                  <a:latin typeface="Cloud Soft"/>
                  <a:ea typeface="Cloud Soft"/>
                  <a:cs typeface="Cloud Soft"/>
                  <a:sym typeface="Cloud Soft"/>
                </a:rPr>
                <a:t>RMSE</a:t>
              </a:r>
            </a:p>
          </p:txBody>
        </p:sp>
      </p:grpSp>
      <p:grpSp>
        <p:nvGrpSpPr>
          <p:cNvPr name="Group 6" id="6"/>
          <p:cNvGrpSpPr/>
          <p:nvPr/>
        </p:nvGrpSpPr>
        <p:grpSpPr>
          <a:xfrm rot="0">
            <a:off x="1748786" y="6799203"/>
            <a:ext cx="3034944" cy="1112596"/>
            <a:chOff x="0" y="0"/>
            <a:chExt cx="1482292" cy="543401"/>
          </a:xfrm>
        </p:grpSpPr>
        <p:sp>
          <p:nvSpPr>
            <p:cNvPr name="Freeform 7" id="7"/>
            <p:cNvSpPr/>
            <p:nvPr/>
          </p:nvSpPr>
          <p:spPr>
            <a:xfrm flipH="false" flipV="false" rot="0">
              <a:off x="0" y="0"/>
              <a:ext cx="1482292" cy="543401"/>
            </a:xfrm>
            <a:custGeom>
              <a:avLst/>
              <a:gdLst/>
              <a:ahLst/>
              <a:cxnLst/>
              <a:rect r="r" b="b" t="t" l="l"/>
              <a:pathLst>
                <a:path h="543401" w="1482292">
                  <a:moveTo>
                    <a:pt x="0" y="0"/>
                  </a:moveTo>
                  <a:lnTo>
                    <a:pt x="1482292" y="0"/>
                  </a:lnTo>
                  <a:lnTo>
                    <a:pt x="1482292" y="543401"/>
                  </a:lnTo>
                  <a:lnTo>
                    <a:pt x="0" y="543401"/>
                  </a:lnTo>
                  <a:close/>
                </a:path>
              </a:pathLst>
            </a:custGeom>
            <a:solidFill>
              <a:srgbClr val="FFC6DA"/>
            </a:solidFill>
            <a:ln w="14288" cap="sq">
              <a:solidFill>
                <a:srgbClr val="121212"/>
              </a:solidFill>
              <a:prstDash val="solid"/>
              <a:miter/>
            </a:ln>
          </p:spPr>
        </p:sp>
        <p:sp>
          <p:nvSpPr>
            <p:cNvPr name="TextBox 8" id="8"/>
            <p:cNvSpPr txBox="true"/>
            <p:nvPr/>
          </p:nvSpPr>
          <p:spPr>
            <a:xfrm>
              <a:off x="0" y="-47625"/>
              <a:ext cx="1482292" cy="591026"/>
            </a:xfrm>
            <a:prstGeom prst="rect">
              <a:avLst/>
            </a:prstGeom>
          </p:spPr>
          <p:txBody>
            <a:bodyPr anchor="ctr" rtlCol="false" tIns="254000" lIns="254000" bIns="254000" rIns="254000"/>
            <a:lstStyle/>
            <a:p>
              <a:pPr algn="ctr">
                <a:lnSpc>
                  <a:spcPts val="4680"/>
                </a:lnSpc>
              </a:pPr>
              <a:r>
                <a:rPr lang="en-US" sz="3600">
                  <a:solidFill>
                    <a:srgbClr val="121212"/>
                  </a:solidFill>
                  <a:latin typeface="Cloud Soft"/>
                  <a:ea typeface="Cloud Soft"/>
                  <a:cs typeface="Cloud Soft"/>
                  <a:sym typeface="Cloud Soft"/>
                </a:rPr>
                <a:t>MSE</a:t>
              </a:r>
            </a:p>
          </p:txBody>
        </p:sp>
      </p:grpSp>
      <p:sp>
        <p:nvSpPr>
          <p:cNvPr name="Freeform 9" id="9"/>
          <p:cNvSpPr/>
          <p:nvPr/>
        </p:nvSpPr>
        <p:spPr>
          <a:xfrm flipH="false" flipV="false" rot="0">
            <a:off x="15695676" y="5195702"/>
            <a:ext cx="1563624" cy="4114800"/>
          </a:xfrm>
          <a:custGeom>
            <a:avLst/>
            <a:gdLst/>
            <a:ahLst/>
            <a:cxnLst/>
            <a:rect r="r" b="b" t="t" l="l"/>
            <a:pathLst>
              <a:path h="4114800" w="1563624">
                <a:moveTo>
                  <a:pt x="0" y="0"/>
                </a:moveTo>
                <a:lnTo>
                  <a:pt x="1563624" y="0"/>
                </a:lnTo>
                <a:lnTo>
                  <a:pt x="156362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901055" y="3281210"/>
            <a:ext cx="6677295" cy="2284409"/>
          </a:xfrm>
          <a:custGeom>
            <a:avLst/>
            <a:gdLst/>
            <a:ahLst/>
            <a:cxnLst/>
            <a:rect r="r" b="b" t="t" l="l"/>
            <a:pathLst>
              <a:path h="2284409" w="6677295">
                <a:moveTo>
                  <a:pt x="0" y="0"/>
                </a:moveTo>
                <a:lnTo>
                  <a:pt x="6677295" y="0"/>
                </a:lnTo>
                <a:lnTo>
                  <a:pt x="6677295" y="2284409"/>
                </a:lnTo>
                <a:lnTo>
                  <a:pt x="0" y="2284409"/>
                </a:lnTo>
                <a:lnTo>
                  <a:pt x="0" y="0"/>
                </a:lnTo>
                <a:close/>
              </a:path>
            </a:pathLst>
          </a:custGeom>
          <a:blipFill>
            <a:blip r:embed="rId6"/>
            <a:stretch>
              <a:fillRect l="-104" t="-37457" r="0" b="-38104"/>
            </a:stretch>
          </a:blipFill>
        </p:spPr>
      </p:sp>
      <p:grpSp>
        <p:nvGrpSpPr>
          <p:cNvPr name="Group 11" id="11"/>
          <p:cNvGrpSpPr/>
          <p:nvPr/>
        </p:nvGrpSpPr>
        <p:grpSpPr>
          <a:xfrm rot="0">
            <a:off x="-152417" y="0"/>
            <a:ext cx="18713202" cy="2753503"/>
            <a:chOff x="0" y="0"/>
            <a:chExt cx="121573517" cy="17888601"/>
          </a:xfrm>
        </p:grpSpPr>
        <p:sp>
          <p:nvSpPr>
            <p:cNvPr name="Freeform 12" id="12"/>
            <p:cNvSpPr/>
            <p:nvPr/>
          </p:nvSpPr>
          <p:spPr>
            <a:xfrm flipH="false" flipV="false" rot="0">
              <a:off x="72390" y="72390"/>
              <a:ext cx="121428733" cy="17743822"/>
            </a:xfrm>
            <a:custGeom>
              <a:avLst/>
              <a:gdLst/>
              <a:ahLst/>
              <a:cxnLst/>
              <a:rect r="r" b="b" t="t" l="l"/>
              <a:pathLst>
                <a:path h="17743822" w="121428733">
                  <a:moveTo>
                    <a:pt x="0" y="0"/>
                  </a:moveTo>
                  <a:lnTo>
                    <a:pt x="121428733" y="0"/>
                  </a:lnTo>
                  <a:lnTo>
                    <a:pt x="121428733" y="17743822"/>
                  </a:lnTo>
                  <a:lnTo>
                    <a:pt x="0" y="17743822"/>
                  </a:lnTo>
                  <a:lnTo>
                    <a:pt x="0" y="0"/>
                  </a:lnTo>
                  <a:close/>
                </a:path>
              </a:pathLst>
            </a:custGeom>
            <a:solidFill>
              <a:srgbClr val="F86A9D"/>
            </a:solidFill>
          </p:spPr>
        </p:sp>
        <p:sp>
          <p:nvSpPr>
            <p:cNvPr name="Freeform 13" id="13"/>
            <p:cNvSpPr/>
            <p:nvPr/>
          </p:nvSpPr>
          <p:spPr>
            <a:xfrm flipH="false" flipV="false" rot="0">
              <a:off x="0" y="0"/>
              <a:ext cx="121573516" cy="17888601"/>
            </a:xfrm>
            <a:custGeom>
              <a:avLst/>
              <a:gdLst/>
              <a:ahLst/>
              <a:cxnLst/>
              <a:rect r="r" b="b" t="t" l="l"/>
              <a:pathLst>
                <a:path h="17888601" w="121573516">
                  <a:moveTo>
                    <a:pt x="121428743" y="17743821"/>
                  </a:moveTo>
                  <a:lnTo>
                    <a:pt x="121573516" y="17743821"/>
                  </a:lnTo>
                  <a:lnTo>
                    <a:pt x="121573516" y="17888601"/>
                  </a:lnTo>
                  <a:lnTo>
                    <a:pt x="121428743" y="17888601"/>
                  </a:lnTo>
                  <a:lnTo>
                    <a:pt x="121428743" y="17743821"/>
                  </a:lnTo>
                  <a:close/>
                  <a:moveTo>
                    <a:pt x="0" y="144780"/>
                  </a:moveTo>
                  <a:lnTo>
                    <a:pt x="144780" y="144780"/>
                  </a:lnTo>
                  <a:lnTo>
                    <a:pt x="144780" y="17743821"/>
                  </a:lnTo>
                  <a:lnTo>
                    <a:pt x="0" y="17743821"/>
                  </a:lnTo>
                  <a:lnTo>
                    <a:pt x="0" y="144780"/>
                  </a:lnTo>
                  <a:close/>
                  <a:moveTo>
                    <a:pt x="0" y="17743821"/>
                  </a:moveTo>
                  <a:lnTo>
                    <a:pt x="144780" y="17743821"/>
                  </a:lnTo>
                  <a:lnTo>
                    <a:pt x="144780" y="17888601"/>
                  </a:lnTo>
                  <a:lnTo>
                    <a:pt x="0" y="17888601"/>
                  </a:lnTo>
                  <a:lnTo>
                    <a:pt x="0" y="17743821"/>
                  </a:lnTo>
                  <a:close/>
                  <a:moveTo>
                    <a:pt x="121428743" y="144780"/>
                  </a:moveTo>
                  <a:lnTo>
                    <a:pt x="121573516" y="144780"/>
                  </a:lnTo>
                  <a:lnTo>
                    <a:pt x="121573516" y="17743821"/>
                  </a:lnTo>
                  <a:lnTo>
                    <a:pt x="121428743" y="17743821"/>
                  </a:lnTo>
                  <a:lnTo>
                    <a:pt x="121428743" y="144780"/>
                  </a:lnTo>
                  <a:close/>
                  <a:moveTo>
                    <a:pt x="144780" y="17743821"/>
                  </a:moveTo>
                  <a:lnTo>
                    <a:pt x="121428743" y="17743821"/>
                  </a:lnTo>
                  <a:lnTo>
                    <a:pt x="121428743" y="17888601"/>
                  </a:lnTo>
                  <a:lnTo>
                    <a:pt x="144780" y="17888601"/>
                  </a:lnTo>
                  <a:lnTo>
                    <a:pt x="144780" y="17743821"/>
                  </a:lnTo>
                  <a:close/>
                  <a:moveTo>
                    <a:pt x="121428743" y="0"/>
                  </a:moveTo>
                  <a:lnTo>
                    <a:pt x="121573516" y="0"/>
                  </a:lnTo>
                  <a:lnTo>
                    <a:pt x="121573516" y="144780"/>
                  </a:lnTo>
                  <a:lnTo>
                    <a:pt x="121428743" y="144780"/>
                  </a:lnTo>
                  <a:lnTo>
                    <a:pt x="121428743" y="0"/>
                  </a:lnTo>
                  <a:close/>
                  <a:moveTo>
                    <a:pt x="0" y="0"/>
                  </a:moveTo>
                  <a:lnTo>
                    <a:pt x="144780" y="0"/>
                  </a:lnTo>
                  <a:lnTo>
                    <a:pt x="144780" y="144780"/>
                  </a:lnTo>
                  <a:lnTo>
                    <a:pt x="0" y="144780"/>
                  </a:lnTo>
                  <a:lnTo>
                    <a:pt x="0" y="0"/>
                  </a:lnTo>
                  <a:close/>
                  <a:moveTo>
                    <a:pt x="144780" y="0"/>
                  </a:moveTo>
                  <a:lnTo>
                    <a:pt x="121428743" y="0"/>
                  </a:lnTo>
                  <a:lnTo>
                    <a:pt x="121428743" y="144780"/>
                  </a:lnTo>
                  <a:lnTo>
                    <a:pt x="144780" y="144780"/>
                  </a:lnTo>
                  <a:lnTo>
                    <a:pt x="144780" y="0"/>
                  </a:lnTo>
                  <a:close/>
                </a:path>
              </a:pathLst>
            </a:custGeom>
            <a:solidFill>
              <a:srgbClr val="121212"/>
            </a:solidFill>
          </p:spPr>
        </p:sp>
      </p:grpSp>
      <p:sp>
        <p:nvSpPr>
          <p:cNvPr name="Freeform 14" id="14"/>
          <p:cNvSpPr/>
          <p:nvPr/>
        </p:nvSpPr>
        <p:spPr>
          <a:xfrm flipH="false" flipV="false" rot="0">
            <a:off x="6106733" y="6603844"/>
            <a:ext cx="8265940" cy="1663646"/>
          </a:xfrm>
          <a:custGeom>
            <a:avLst/>
            <a:gdLst/>
            <a:ahLst/>
            <a:cxnLst/>
            <a:rect r="r" b="b" t="t" l="l"/>
            <a:pathLst>
              <a:path h="1663646" w="8265940">
                <a:moveTo>
                  <a:pt x="0" y="0"/>
                </a:moveTo>
                <a:lnTo>
                  <a:pt x="8265940" y="0"/>
                </a:lnTo>
                <a:lnTo>
                  <a:pt x="8265940" y="1663646"/>
                </a:lnTo>
                <a:lnTo>
                  <a:pt x="0" y="1663646"/>
                </a:lnTo>
                <a:lnTo>
                  <a:pt x="0" y="0"/>
                </a:lnTo>
                <a:close/>
              </a:path>
            </a:pathLst>
          </a:custGeom>
          <a:blipFill>
            <a:blip r:embed="rId7"/>
            <a:stretch>
              <a:fillRect l="0" t="-26674" r="0" b="-72068"/>
            </a:stretch>
          </a:blipFill>
        </p:spPr>
      </p:sp>
      <p:sp>
        <p:nvSpPr>
          <p:cNvPr name="TextBox 15" id="15"/>
          <p:cNvSpPr txBox="true"/>
          <p:nvPr/>
        </p:nvSpPr>
        <p:spPr>
          <a:xfrm rot="0">
            <a:off x="1028700" y="835414"/>
            <a:ext cx="10802007" cy="1149350"/>
          </a:xfrm>
          <a:prstGeom prst="rect">
            <a:avLst/>
          </a:prstGeom>
        </p:spPr>
        <p:txBody>
          <a:bodyPr anchor="t" rtlCol="false" tIns="0" lIns="0" bIns="0" rIns="0">
            <a:spAutoFit/>
          </a:bodyPr>
          <a:lstStyle/>
          <a:p>
            <a:pPr algn="l">
              <a:lnSpc>
                <a:spcPts val="8800"/>
              </a:lnSpc>
            </a:pPr>
            <a:r>
              <a:rPr lang="en-US" sz="8000">
                <a:solidFill>
                  <a:srgbClr val="FFFAF2"/>
                </a:solidFill>
                <a:latin typeface="Agbalumo"/>
                <a:ea typeface="Agbalumo"/>
                <a:cs typeface="Agbalumo"/>
                <a:sym typeface="Agbalumo"/>
              </a:rPr>
              <a:t>Đánh giá mô hình</a:t>
            </a:r>
          </a:p>
        </p:txBody>
      </p:sp>
      <p:sp>
        <p:nvSpPr>
          <p:cNvPr name="Freeform 16" id="16"/>
          <p:cNvSpPr/>
          <p:nvPr/>
        </p:nvSpPr>
        <p:spPr>
          <a:xfrm flipH="false" flipV="false" rot="0">
            <a:off x="15983511" y="768739"/>
            <a:ext cx="1275789" cy="1213732"/>
          </a:xfrm>
          <a:custGeom>
            <a:avLst/>
            <a:gdLst/>
            <a:ahLst/>
            <a:cxnLst/>
            <a:rect r="r" b="b" t="t" l="l"/>
            <a:pathLst>
              <a:path h="1213732" w="1275789">
                <a:moveTo>
                  <a:pt x="0" y="0"/>
                </a:moveTo>
                <a:lnTo>
                  <a:pt x="1275789" y="0"/>
                </a:lnTo>
                <a:lnTo>
                  <a:pt x="1275789" y="1213731"/>
                </a:lnTo>
                <a:lnTo>
                  <a:pt x="0" y="12137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9689359" y="365800"/>
            <a:ext cx="1100687" cy="2019610"/>
          </a:xfrm>
          <a:custGeom>
            <a:avLst/>
            <a:gdLst/>
            <a:ahLst/>
            <a:cxnLst/>
            <a:rect r="r" b="b" t="t" l="l"/>
            <a:pathLst>
              <a:path h="2019610" w="1100687">
                <a:moveTo>
                  <a:pt x="0" y="0"/>
                </a:moveTo>
                <a:lnTo>
                  <a:pt x="1100688" y="0"/>
                </a:lnTo>
                <a:lnTo>
                  <a:pt x="1100688" y="2019609"/>
                </a:lnTo>
                <a:lnTo>
                  <a:pt x="0" y="2019609"/>
                </a:lnTo>
                <a:lnTo>
                  <a:pt x="0" y="0"/>
                </a:lnTo>
                <a:close/>
              </a:path>
            </a:pathLst>
          </a:custGeom>
          <a:blipFill>
            <a:blip r:embed="rId10"/>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44135"/>
            <a:ext cx="16230600" cy="1826200"/>
            <a:chOff x="0" y="0"/>
            <a:chExt cx="7064435" cy="794861"/>
          </a:xfrm>
        </p:grpSpPr>
        <p:sp>
          <p:nvSpPr>
            <p:cNvPr name="Freeform 4" id="4"/>
            <p:cNvSpPr/>
            <p:nvPr/>
          </p:nvSpPr>
          <p:spPr>
            <a:xfrm flipH="false" flipV="false" rot="0">
              <a:off x="48260" y="48260"/>
              <a:ext cx="7016175" cy="746601"/>
            </a:xfrm>
            <a:custGeom>
              <a:avLst/>
              <a:gdLst/>
              <a:ahLst/>
              <a:cxnLst/>
              <a:rect r="r" b="b" t="t" l="l"/>
              <a:pathLst>
                <a:path h="746601" w="7016175">
                  <a:moveTo>
                    <a:pt x="0" y="0"/>
                  </a:moveTo>
                  <a:lnTo>
                    <a:pt x="7016175" y="0"/>
                  </a:lnTo>
                  <a:lnTo>
                    <a:pt x="7016175" y="746601"/>
                  </a:lnTo>
                  <a:lnTo>
                    <a:pt x="0" y="746601"/>
                  </a:lnTo>
                  <a:close/>
                </a:path>
              </a:pathLst>
            </a:custGeom>
            <a:solidFill>
              <a:srgbClr val="121212"/>
            </a:solidFill>
          </p:spPr>
        </p:sp>
        <p:sp>
          <p:nvSpPr>
            <p:cNvPr name="Freeform 5" id="5"/>
            <p:cNvSpPr/>
            <p:nvPr/>
          </p:nvSpPr>
          <p:spPr>
            <a:xfrm flipH="false" flipV="false" rot="0">
              <a:off x="6350" y="6350"/>
              <a:ext cx="7016175" cy="746601"/>
            </a:xfrm>
            <a:custGeom>
              <a:avLst/>
              <a:gdLst/>
              <a:ahLst/>
              <a:cxnLst/>
              <a:rect r="r" b="b" t="t" l="l"/>
              <a:pathLst>
                <a:path h="746601" w="7016175">
                  <a:moveTo>
                    <a:pt x="0" y="0"/>
                  </a:moveTo>
                  <a:lnTo>
                    <a:pt x="7016175" y="0"/>
                  </a:lnTo>
                  <a:lnTo>
                    <a:pt x="7016175" y="746601"/>
                  </a:lnTo>
                  <a:lnTo>
                    <a:pt x="0" y="746601"/>
                  </a:lnTo>
                  <a:close/>
                </a:path>
              </a:pathLst>
            </a:custGeom>
            <a:solidFill>
              <a:srgbClr val="2D65B2"/>
            </a:solidFill>
          </p:spPr>
        </p:sp>
        <p:sp>
          <p:nvSpPr>
            <p:cNvPr name="Freeform 6" id="6"/>
            <p:cNvSpPr/>
            <p:nvPr/>
          </p:nvSpPr>
          <p:spPr>
            <a:xfrm flipH="false" flipV="false" rot="0">
              <a:off x="0" y="0"/>
              <a:ext cx="7028875" cy="759301"/>
            </a:xfrm>
            <a:custGeom>
              <a:avLst/>
              <a:gdLst/>
              <a:ahLst/>
              <a:cxnLst/>
              <a:rect r="r" b="b" t="t" l="l"/>
              <a:pathLst>
                <a:path h="759301" w="7028875">
                  <a:moveTo>
                    <a:pt x="7028875" y="759301"/>
                  </a:moveTo>
                  <a:lnTo>
                    <a:pt x="0" y="759301"/>
                  </a:lnTo>
                  <a:lnTo>
                    <a:pt x="0" y="0"/>
                  </a:lnTo>
                  <a:lnTo>
                    <a:pt x="7028875" y="0"/>
                  </a:lnTo>
                  <a:lnTo>
                    <a:pt x="7028875" y="759301"/>
                  </a:lnTo>
                  <a:close/>
                  <a:moveTo>
                    <a:pt x="12700" y="746601"/>
                  </a:moveTo>
                  <a:lnTo>
                    <a:pt x="7016175" y="746601"/>
                  </a:lnTo>
                  <a:lnTo>
                    <a:pt x="7016175" y="12700"/>
                  </a:lnTo>
                  <a:lnTo>
                    <a:pt x="12700" y="12700"/>
                  </a:lnTo>
                  <a:lnTo>
                    <a:pt x="12700" y="746601"/>
                  </a:lnTo>
                  <a:close/>
                </a:path>
              </a:pathLst>
            </a:custGeom>
            <a:solidFill>
              <a:srgbClr val="121212"/>
            </a:solidFill>
          </p:spPr>
        </p:sp>
      </p:grpSp>
      <p:sp>
        <p:nvSpPr>
          <p:cNvPr name="Freeform 7" id="7"/>
          <p:cNvSpPr/>
          <p:nvPr/>
        </p:nvSpPr>
        <p:spPr>
          <a:xfrm flipH="false" flipV="false" rot="0">
            <a:off x="15559896" y="0"/>
            <a:ext cx="1337437" cy="1599109"/>
          </a:xfrm>
          <a:custGeom>
            <a:avLst/>
            <a:gdLst/>
            <a:ahLst/>
            <a:cxnLst/>
            <a:rect r="r" b="b" t="t" l="l"/>
            <a:pathLst>
              <a:path h="1599109" w="1337437">
                <a:moveTo>
                  <a:pt x="0" y="0"/>
                </a:moveTo>
                <a:lnTo>
                  <a:pt x="1337437" y="0"/>
                </a:lnTo>
                <a:lnTo>
                  <a:pt x="1337437" y="1599109"/>
                </a:lnTo>
                <a:lnTo>
                  <a:pt x="0" y="1599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00480" y="2631980"/>
            <a:ext cx="9164555" cy="7228742"/>
          </a:xfrm>
          <a:custGeom>
            <a:avLst/>
            <a:gdLst/>
            <a:ahLst/>
            <a:cxnLst/>
            <a:rect r="r" b="b" t="t" l="l"/>
            <a:pathLst>
              <a:path h="7228742" w="9164555">
                <a:moveTo>
                  <a:pt x="0" y="0"/>
                </a:moveTo>
                <a:lnTo>
                  <a:pt x="9164555" y="0"/>
                </a:lnTo>
                <a:lnTo>
                  <a:pt x="9164555" y="7228742"/>
                </a:lnTo>
                <a:lnTo>
                  <a:pt x="0" y="7228742"/>
                </a:lnTo>
                <a:lnTo>
                  <a:pt x="0" y="0"/>
                </a:lnTo>
                <a:close/>
              </a:path>
            </a:pathLst>
          </a:custGeom>
          <a:blipFill>
            <a:blip r:embed="rId6"/>
            <a:stretch>
              <a:fillRect l="0" t="-547" r="0" b="-547"/>
            </a:stretch>
          </a:blipFill>
        </p:spPr>
      </p:sp>
      <p:sp>
        <p:nvSpPr>
          <p:cNvPr name="Freeform 9" id="9"/>
          <p:cNvSpPr/>
          <p:nvPr/>
        </p:nvSpPr>
        <p:spPr>
          <a:xfrm flipH="false" flipV="false" rot="-502351">
            <a:off x="397824" y="8862579"/>
            <a:ext cx="1261753" cy="1339699"/>
          </a:xfrm>
          <a:custGeom>
            <a:avLst/>
            <a:gdLst/>
            <a:ahLst/>
            <a:cxnLst/>
            <a:rect r="r" b="b" t="t" l="l"/>
            <a:pathLst>
              <a:path h="1339699" w="1261753">
                <a:moveTo>
                  <a:pt x="0" y="0"/>
                </a:moveTo>
                <a:lnTo>
                  <a:pt x="1261752" y="0"/>
                </a:lnTo>
                <a:lnTo>
                  <a:pt x="1261752" y="1339699"/>
                </a:lnTo>
                <a:lnTo>
                  <a:pt x="0" y="13396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086195" y="5143500"/>
            <a:ext cx="2234136" cy="2205701"/>
          </a:xfrm>
          <a:custGeom>
            <a:avLst/>
            <a:gdLst/>
            <a:ahLst/>
            <a:cxnLst/>
            <a:rect r="r" b="b" t="t" l="l"/>
            <a:pathLst>
              <a:path h="2205701" w="2234136">
                <a:moveTo>
                  <a:pt x="0" y="0"/>
                </a:moveTo>
                <a:lnTo>
                  <a:pt x="2234136" y="0"/>
                </a:lnTo>
                <a:lnTo>
                  <a:pt x="2234136" y="2205701"/>
                </a:lnTo>
                <a:lnTo>
                  <a:pt x="0" y="22057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500480" y="679603"/>
            <a:ext cx="2057059" cy="1163173"/>
          </a:xfrm>
          <a:custGeom>
            <a:avLst/>
            <a:gdLst/>
            <a:ahLst/>
            <a:cxnLst/>
            <a:rect r="r" b="b" t="t" l="l"/>
            <a:pathLst>
              <a:path h="1163173" w="2057059">
                <a:moveTo>
                  <a:pt x="0" y="0"/>
                </a:moveTo>
                <a:lnTo>
                  <a:pt x="2057059" y="0"/>
                </a:lnTo>
                <a:lnTo>
                  <a:pt x="2057059" y="1163173"/>
                </a:lnTo>
                <a:lnTo>
                  <a:pt x="0" y="11631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500480" y="961369"/>
            <a:ext cx="14728135" cy="637740"/>
          </a:xfrm>
          <a:prstGeom prst="rect">
            <a:avLst/>
          </a:prstGeom>
        </p:spPr>
        <p:txBody>
          <a:bodyPr anchor="t" rtlCol="false" tIns="0" lIns="0" bIns="0" rIns="0">
            <a:spAutoFit/>
          </a:bodyPr>
          <a:lstStyle/>
          <a:p>
            <a:pPr algn="ctr">
              <a:lnSpc>
                <a:spcPts val="4912"/>
              </a:lnSpc>
              <a:spcBef>
                <a:spcPct val="0"/>
              </a:spcBef>
            </a:pPr>
            <a:r>
              <a:rPr lang="en-US" sz="4465">
                <a:solidFill>
                  <a:srgbClr val="FFFFFF"/>
                </a:solidFill>
                <a:latin typeface="Agbalumo"/>
                <a:ea typeface="Agbalumo"/>
                <a:cs typeface="Agbalumo"/>
                <a:sym typeface="Agbalumo"/>
              </a:rPr>
              <a:t>Đánh giá hiệu suất tổng quan mô hình</a:t>
            </a:r>
          </a:p>
        </p:txBody>
      </p:sp>
      <p:sp>
        <p:nvSpPr>
          <p:cNvPr name="TextBox 13" id="13"/>
          <p:cNvSpPr txBox="true"/>
          <p:nvPr/>
        </p:nvSpPr>
        <p:spPr>
          <a:xfrm rot="0">
            <a:off x="11147227" y="8413902"/>
            <a:ext cx="6112073" cy="785060"/>
          </a:xfrm>
          <a:prstGeom prst="rect">
            <a:avLst/>
          </a:prstGeom>
        </p:spPr>
        <p:txBody>
          <a:bodyPr anchor="t" rtlCol="false" tIns="0" lIns="0" bIns="0" rIns="0">
            <a:spAutoFit/>
          </a:bodyPr>
          <a:lstStyle/>
          <a:p>
            <a:pPr algn="ctr">
              <a:lnSpc>
                <a:spcPts val="6122"/>
              </a:lnSpc>
              <a:spcBef>
                <a:spcPct val="0"/>
              </a:spcBef>
            </a:pPr>
            <a:r>
              <a:rPr lang="en-US" sz="5565">
                <a:solidFill>
                  <a:srgbClr val="2169AC"/>
                </a:solidFill>
                <a:latin typeface="Genty"/>
                <a:ea typeface="Genty"/>
                <a:cs typeface="Genty"/>
                <a:sym typeface="Genty"/>
              </a:rPr>
              <a:t>4.0±0.85→[3.15,4.85]</a:t>
            </a:r>
          </a:p>
        </p:txBody>
      </p:sp>
      <p:sp>
        <p:nvSpPr>
          <p:cNvPr name="TextBox 14" id="14"/>
          <p:cNvSpPr txBox="true"/>
          <p:nvPr/>
        </p:nvSpPr>
        <p:spPr>
          <a:xfrm rot="0">
            <a:off x="11820525" y="3754542"/>
            <a:ext cx="4765477" cy="794585"/>
          </a:xfrm>
          <a:prstGeom prst="rect">
            <a:avLst/>
          </a:prstGeom>
        </p:spPr>
        <p:txBody>
          <a:bodyPr anchor="t" rtlCol="false" tIns="0" lIns="0" bIns="0" rIns="0">
            <a:spAutoFit/>
          </a:bodyPr>
          <a:lstStyle/>
          <a:p>
            <a:pPr algn="ctr">
              <a:lnSpc>
                <a:spcPts val="6122"/>
              </a:lnSpc>
              <a:spcBef>
                <a:spcPct val="0"/>
              </a:spcBef>
            </a:pPr>
            <a:r>
              <a:rPr lang="en-US" sz="5565">
                <a:solidFill>
                  <a:srgbClr val="000000"/>
                </a:solidFill>
                <a:latin typeface="Francois One"/>
                <a:ea typeface="Francois One"/>
                <a:cs typeface="Francois One"/>
                <a:sym typeface="Francois One"/>
              </a:rPr>
              <a:t>K</a:t>
            </a:r>
            <a:r>
              <a:rPr lang="en-US" sz="5565">
                <a:solidFill>
                  <a:srgbClr val="000000"/>
                </a:solidFill>
                <a:latin typeface="Francois One"/>
                <a:ea typeface="Francois One"/>
                <a:cs typeface="Francois One"/>
                <a:sym typeface="Francois One"/>
              </a:rPr>
              <a:t>ết quả tích cực</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EC8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44135"/>
            <a:ext cx="16230600" cy="1826200"/>
            <a:chOff x="0" y="0"/>
            <a:chExt cx="7064435" cy="794861"/>
          </a:xfrm>
        </p:grpSpPr>
        <p:sp>
          <p:nvSpPr>
            <p:cNvPr name="Freeform 4" id="4"/>
            <p:cNvSpPr/>
            <p:nvPr/>
          </p:nvSpPr>
          <p:spPr>
            <a:xfrm flipH="false" flipV="false" rot="0">
              <a:off x="48260" y="48260"/>
              <a:ext cx="7016175" cy="746601"/>
            </a:xfrm>
            <a:custGeom>
              <a:avLst/>
              <a:gdLst/>
              <a:ahLst/>
              <a:cxnLst/>
              <a:rect r="r" b="b" t="t" l="l"/>
              <a:pathLst>
                <a:path h="746601" w="7016175">
                  <a:moveTo>
                    <a:pt x="0" y="0"/>
                  </a:moveTo>
                  <a:lnTo>
                    <a:pt x="7016175" y="0"/>
                  </a:lnTo>
                  <a:lnTo>
                    <a:pt x="7016175" y="746601"/>
                  </a:lnTo>
                  <a:lnTo>
                    <a:pt x="0" y="746601"/>
                  </a:lnTo>
                  <a:close/>
                </a:path>
              </a:pathLst>
            </a:custGeom>
            <a:solidFill>
              <a:srgbClr val="121212"/>
            </a:solidFill>
          </p:spPr>
        </p:sp>
        <p:sp>
          <p:nvSpPr>
            <p:cNvPr name="Freeform 5" id="5"/>
            <p:cNvSpPr/>
            <p:nvPr/>
          </p:nvSpPr>
          <p:spPr>
            <a:xfrm flipH="false" flipV="false" rot="0">
              <a:off x="6350" y="6350"/>
              <a:ext cx="7016175" cy="746601"/>
            </a:xfrm>
            <a:custGeom>
              <a:avLst/>
              <a:gdLst/>
              <a:ahLst/>
              <a:cxnLst/>
              <a:rect r="r" b="b" t="t" l="l"/>
              <a:pathLst>
                <a:path h="746601" w="7016175">
                  <a:moveTo>
                    <a:pt x="0" y="0"/>
                  </a:moveTo>
                  <a:lnTo>
                    <a:pt x="7016175" y="0"/>
                  </a:lnTo>
                  <a:lnTo>
                    <a:pt x="7016175" y="746601"/>
                  </a:lnTo>
                  <a:lnTo>
                    <a:pt x="0" y="746601"/>
                  </a:lnTo>
                  <a:close/>
                </a:path>
              </a:pathLst>
            </a:custGeom>
            <a:solidFill>
              <a:srgbClr val="2D65B2"/>
            </a:solidFill>
          </p:spPr>
        </p:sp>
        <p:sp>
          <p:nvSpPr>
            <p:cNvPr name="Freeform 6" id="6"/>
            <p:cNvSpPr/>
            <p:nvPr/>
          </p:nvSpPr>
          <p:spPr>
            <a:xfrm flipH="false" flipV="false" rot="0">
              <a:off x="0" y="0"/>
              <a:ext cx="7028875" cy="759301"/>
            </a:xfrm>
            <a:custGeom>
              <a:avLst/>
              <a:gdLst/>
              <a:ahLst/>
              <a:cxnLst/>
              <a:rect r="r" b="b" t="t" l="l"/>
              <a:pathLst>
                <a:path h="759301" w="7028875">
                  <a:moveTo>
                    <a:pt x="7028875" y="759301"/>
                  </a:moveTo>
                  <a:lnTo>
                    <a:pt x="0" y="759301"/>
                  </a:lnTo>
                  <a:lnTo>
                    <a:pt x="0" y="0"/>
                  </a:lnTo>
                  <a:lnTo>
                    <a:pt x="7028875" y="0"/>
                  </a:lnTo>
                  <a:lnTo>
                    <a:pt x="7028875" y="759301"/>
                  </a:lnTo>
                  <a:close/>
                  <a:moveTo>
                    <a:pt x="12700" y="746601"/>
                  </a:moveTo>
                  <a:lnTo>
                    <a:pt x="7016175" y="746601"/>
                  </a:lnTo>
                  <a:lnTo>
                    <a:pt x="7016175" y="12700"/>
                  </a:lnTo>
                  <a:lnTo>
                    <a:pt x="12700" y="12700"/>
                  </a:lnTo>
                  <a:lnTo>
                    <a:pt x="12700" y="746601"/>
                  </a:lnTo>
                  <a:close/>
                </a:path>
              </a:pathLst>
            </a:custGeom>
            <a:solidFill>
              <a:srgbClr val="121212"/>
            </a:solidFill>
          </p:spPr>
        </p:sp>
      </p:grpSp>
      <p:sp>
        <p:nvSpPr>
          <p:cNvPr name="Freeform 7" id="7"/>
          <p:cNvSpPr/>
          <p:nvPr/>
        </p:nvSpPr>
        <p:spPr>
          <a:xfrm flipH="false" flipV="false" rot="0">
            <a:off x="15559896" y="0"/>
            <a:ext cx="1337437" cy="1599109"/>
          </a:xfrm>
          <a:custGeom>
            <a:avLst/>
            <a:gdLst/>
            <a:ahLst/>
            <a:cxnLst/>
            <a:rect r="r" b="b" t="t" l="l"/>
            <a:pathLst>
              <a:path h="1599109" w="1337437">
                <a:moveTo>
                  <a:pt x="0" y="0"/>
                </a:moveTo>
                <a:lnTo>
                  <a:pt x="1337437" y="0"/>
                </a:lnTo>
                <a:lnTo>
                  <a:pt x="1337437" y="1599109"/>
                </a:lnTo>
                <a:lnTo>
                  <a:pt x="0" y="1599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00480" y="679603"/>
            <a:ext cx="2057059" cy="1163173"/>
          </a:xfrm>
          <a:custGeom>
            <a:avLst/>
            <a:gdLst/>
            <a:ahLst/>
            <a:cxnLst/>
            <a:rect r="r" b="b" t="t" l="l"/>
            <a:pathLst>
              <a:path h="1163173" w="2057059">
                <a:moveTo>
                  <a:pt x="0" y="0"/>
                </a:moveTo>
                <a:lnTo>
                  <a:pt x="2057059" y="0"/>
                </a:lnTo>
                <a:lnTo>
                  <a:pt x="2057059" y="1163173"/>
                </a:lnTo>
                <a:lnTo>
                  <a:pt x="0" y="1163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28700" y="2749554"/>
            <a:ext cx="10257508" cy="6449408"/>
          </a:xfrm>
          <a:custGeom>
            <a:avLst/>
            <a:gdLst/>
            <a:ahLst/>
            <a:cxnLst/>
            <a:rect r="r" b="b" t="t" l="l"/>
            <a:pathLst>
              <a:path h="6449408" w="10257508">
                <a:moveTo>
                  <a:pt x="0" y="0"/>
                </a:moveTo>
                <a:lnTo>
                  <a:pt x="10257508" y="0"/>
                </a:lnTo>
                <a:lnTo>
                  <a:pt x="10257508" y="6449408"/>
                </a:lnTo>
                <a:lnTo>
                  <a:pt x="0" y="6449408"/>
                </a:lnTo>
                <a:lnTo>
                  <a:pt x="0" y="0"/>
                </a:lnTo>
                <a:close/>
              </a:path>
            </a:pathLst>
          </a:custGeom>
          <a:blipFill>
            <a:blip r:embed="rId8"/>
            <a:stretch>
              <a:fillRect l="0" t="0" r="0" b="0"/>
            </a:stretch>
          </a:blipFill>
        </p:spPr>
      </p:sp>
      <p:sp>
        <p:nvSpPr>
          <p:cNvPr name="Freeform 10" id="10"/>
          <p:cNvSpPr/>
          <p:nvPr/>
        </p:nvSpPr>
        <p:spPr>
          <a:xfrm flipH="false" flipV="false" rot="-502351">
            <a:off x="397824" y="8862579"/>
            <a:ext cx="1261753" cy="1339699"/>
          </a:xfrm>
          <a:custGeom>
            <a:avLst/>
            <a:gdLst/>
            <a:ahLst/>
            <a:cxnLst/>
            <a:rect r="r" b="b" t="t" l="l"/>
            <a:pathLst>
              <a:path h="1339699" w="1261753">
                <a:moveTo>
                  <a:pt x="0" y="0"/>
                </a:moveTo>
                <a:lnTo>
                  <a:pt x="1261752" y="0"/>
                </a:lnTo>
                <a:lnTo>
                  <a:pt x="1261752" y="1339699"/>
                </a:lnTo>
                <a:lnTo>
                  <a:pt x="0" y="13396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500480" y="961369"/>
            <a:ext cx="14728135" cy="637740"/>
          </a:xfrm>
          <a:prstGeom prst="rect">
            <a:avLst/>
          </a:prstGeom>
        </p:spPr>
        <p:txBody>
          <a:bodyPr anchor="t" rtlCol="false" tIns="0" lIns="0" bIns="0" rIns="0">
            <a:spAutoFit/>
          </a:bodyPr>
          <a:lstStyle/>
          <a:p>
            <a:pPr algn="ctr">
              <a:lnSpc>
                <a:spcPts val="4912"/>
              </a:lnSpc>
              <a:spcBef>
                <a:spcPct val="0"/>
              </a:spcBef>
            </a:pPr>
            <a:r>
              <a:rPr lang="en-US" sz="4465">
                <a:solidFill>
                  <a:srgbClr val="FFFFFF"/>
                </a:solidFill>
                <a:latin typeface="Agbalumo"/>
                <a:ea typeface="Agbalumo"/>
                <a:cs typeface="Agbalumo"/>
                <a:sym typeface="Agbalumo"/>
              </a:rPr>
              <a:t>So sánh </a:t>
            </a:r>
            <a:r>
              <a:rPr lang="en-US" sz="4465">
                <a:solidFill>
                  <a:srgbClr val="FFFFFF"/>
                </a:solidFill>
                <a:latin typeface="Agbalumo"/>
                <a:ea typeface="Agbalumo"/>
                <a:cs typeface="Agbalumo"/>
                <a:sym typeface="Agbalumo"/>
              </a:rPr>
              <a:t>hiệu suất các mô hình</a:t>
            </a:r>
          </a:p>
        </p:txBody>
      </p:sp>
      <p:sp>
        <p:nvSpPr>
          <p:cNvPr name="TextBox 12" id="12"/>
          <p:cNvSpPr txBox="true"/>
          <p:nvPr/>
        </p:nvSpPr>
        <p:spPr>
          <a:xfrm rot="0">
            <a:off x="12160074" y="3578807"/>
            <a:ext cx="4737259" cy="794585"/>
          </a:xfrm>
          <a:prstGeom prst="rect">
            <a:avLst/>
          </a:prstGeom>
        </p:spPr>
        <p:txBody>
          <a:bodyPr anchor="t" rtlCol="false" tIns="0" lIns="0" bIns="0" rIns="0">
            <a:spAutoFit/>
          </a:bodyPr>
          <a:lstStyle/>
          <a:p>
            <a:pPr algn="ctr">
              <a:lnSpc>
                <a:spcPts val="6122"/>
              </a:lnSpc>
              <a:spcBef>
                <a:spcPct val="0"/>
              </a:spcBef>
            </a:pPr>
            <a:r>
              <a:rPr lang="en-US" sz="5565">
                <a:solidFill>
                  <a:srgbClr val="000000"/>
                </a:solidFill>
                <a:latin typeface="Francois One"/>
                <a:ea typeface="Francois One"/>
                <a:cs typeface="Francois One"/>
                <a:sym typeface="Francois One"/>
              </a:rPr>
              <a:t>Hybrid &gt; CF &gt; CB</a:t>
            </a:r>
          </a:p>
        </p:txBody>
      </p:sp>
      <p:sp>
        <p:nvSpPr>
          <p:cNvPr name="TextBox 13" id="13"/>
          <p:cNvSpPr txBox="true"/>
          <p:nvPr/>
        </p:nvSpPr>
        <p:spPr>
          <a:xfrm rot="0">
            <a:off x="11769261" y="5322675"/>
            <a:ext cx="6052859" cy="3138692"/>
          </a:xfrm>
          <a:prstGeom prst="rect">
            <a:avLst/>
          </a:prstGeom>
        </p:spPr>
        <p:txBody>
          <a:bodyPr anchor="t" rtlCol="false" tIns="0" lIns="0" bIns="0" rIns="0">
            <a:spAutoFit/>
          </a:bodyPr>
          <a:lstStyle/>
          <a:p>
            <a:pPr algn="l" marL="767408" indent="-383704" lvl="1">
              <a:lnSpc>
                <a:spcPts val="4976"/>
              </a:lnSpc>
              <a:buFont typeface="Arial"/>
              <a:buChar char="•"/>
            </a:pPr>
            <a:r>
              <a:rPr lang="en-US" sz="3554">
                <a:solidFill>
                  <a:srgbClr val="000000"/>
                </a:solidFill>
                <a:latin typeface="Cloud Soft"/>
                <a:ea typeface="Cloud Soft"/>
                <a:cs typeface="Cloud Soft"/>
                <a:sym typeface="Cloud Soft"/>
              </a:rPr>
              <a:t>CB: tổng quát hóa</a:t>
            </a:r>
          </a:p>
          <a:p>
            <a:pPr algn="l" marL="767408" indent="-383704" lvl="1">
              <a:lnSpc>
                <a:spcPts val="4976"/>
              </a:lnSpc>
              <a:buFont typeface="Arial"/>
              <a:buChar char="•"/>
            </a:pPr>
            <a:r>
              <a:rPr lang="en-US" sz="3554">
                <a:solidFill>
                  <a:srgbClr val="000000"/>
                </a:solidFill>
                <a:latin typeface="Cloud Soft"/>
                <a:ea typeface="Cloud Soft"/>
                <a:cs typeface="Cloud Soft"/>
                <a:sym typeface="Cloud Soft"/>
              </a:rPr>
              <a:t>CF: nhạy cảm với tính thưa thớt của dữ liệu</a:t>
            </a:r>
          </a:p>
          <a:p>
            <a:pPr algn="l">
              <a:lnSpc>
                <a:spcPts val="4976"/>
              </a:lnSpc>
            </a:pPr>
          </a:p>
          <a:p>
            <a:pPr algn="l">
              <a:lnSpc>
                <a:spcPts val="4976"/>
              </a:lnSpc>
            </a:pPr>
            <a:r>
              <a:rPr lang="en-US" sz="3554" b="true">
                <a:solidFill>
                  <a:srgbClr val="000000"/>
                </a:solidFill>
                <a:latin typeface="Cloud Soft Bold"/>
                <a:ea typeface="Cloud Soft Bold"/>
                <a:cs typeface="Cloud Soft Bold"/>
                <a:sym typeface="Cloud Soft Bold"/>
              </a:rPr>
              <a:t>Hybrid = 40% CF và 60% CB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1028700" y="4978639"/>
            <a:ext cx="4867108" cy="3548588"/>
            <a:chOff x="0" y="0"/>
            <a:chExt cx="2118429" cy="1544537"/>
          </a:xfrm>
        </p:grpSpPr>
        <p:sp>
          <p:nvSpPr>
            <p:cNvPr name="Freeform 3" id="3"/>
            <p:cNvSpPr/>
            <p:nvPr/>
          </p:nvSpPr>
          <p:spPr>
            <a:xfrm flipH="false" flipV="false" rot="0">
              <a:off x="48260" y="4826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121212"/>
            </a:solidFill>
          </p:spPr>
        </p:sp>
        <p:sp>
          <p:nvSpPr>
            <p:cNvPr name="Freeform 4" id="4"/>
            <p:cNvSpPr/>
            <p:nvPr/>
          </p:nvSpPr>
          <p:spPr>
            <a:xfrm flipH="false" flipV="false" rot="0">
              <a:off x="6350" y="635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FFEC89"/>
            </a:solidFill>
          </p:spPr>
        </p:sp>
        <p:sp>
          <p:nvSpPr>
            <p:cNvPr name="Freeform 5" id="5"/>
            <p:cNvSpPr/>
            <p:nvPr/>
          </p:nvSpPr>
          <p:spPr>
            <a:xfrm flipH="false" flipV="false" rot="0">
              <a:off x="0" y="0"/>
              <a:ext cx="2082869" cy="1508977"/>
            </a:xfrm>
            <a:custGeom>
              <a:avLst/>
              <a:gdLst/>
              <a:ahLst/>
              <a:cxnLst/>
              <a:rect r="r" b="b" t="t" l="l"/>
              <a:pathLst>
                <a:path h="1508977" w="2082869">
                  <a:moveTo>
                    <a:pt x="2082869" y="1508977"/>
                  </a:moveTo>
                  <a:lnTo>
                    <a:pt x="0" y="1508977"/>
                  </a:lnTo>
                  <a:lnTo>
                    <a:pt x="0" y="0"/>
                  </a:lnTo>
                  <a:lnTo>
                    <a:pt x="2082869" y="0"/>
                  </a:lnTo>
                  <a:lnTo>
                    <a:pt x="2082869" y="1508977"/>
                  </a:lnTo>
                  <a:close/>
                  <a:moveTo>
                    <a:pt x="12700" y="1496277"/>
                  </a:moveTo>
                  <a:lnTo>
                    <a:pt x="2070169" y="1496277"/>
                  </a:lnTo>
                  <a:lnTo>
                    <a:pt x="2070169" y="12700"/>
                  </a:lnTo>
                  <a:lnTo>
                    <a:pt x="12700" y="12700"/>
                  </a:lnTo>
                  <a:lnTo>
                    <a:pt x="12700" y="1496277"/>
                  </a:lnTo>
                  <a:close/>
                </a:path>
              </a:pathLst>
            </a:custGeom>
            <a:solidFill>
              <a:srgbClr val="121212"/>
            </a:solidFill>
          </p:spPr>
        </p:sp>
      </p:grpSp>
      <p:grpSp>
        <p:nvGrpSpPr>
          <p:cNvPr name="Group 6" id="6"/>
          <p:cNvGrpSpPr/>
          <p:nvPr/>
        </p:nvGrpSpPr>
        <p:grpSpPr>
          <a:xfrm rot="0">
            <a:off x="-152417" y="-204609"/>
            <a:ext cx="18713202" cy="3071335"/>
            <a:chOff x="0" y="0"/>
            <a:chExt cx="121573517" cy="19953456"/>
          </a:xfrm>
        </p:grpSpPr>
        <p:sp>
          <p:nvSpPr>
            <p:cNvPr name="Freeform 7" id="7"/>
            <p:cNvSpPr/>
            <p:nvPr/>
          </p:nvSpPr>
          <p:spPr>
            <a:xfrm flipH="false" flipV="false" rot="0">
              <a:off x="72390" y="72390"/>
              <a:ext cx="121428733" cy="19808676"/>
            </a:xfrm>
            <a:custGeom>
              <a:avLst/>
              <a:gdLst/>
              <a:ahLst/>
              <a:cxnLst/>
              <a:rect r="r" b="b" t="t" l="l"/>
              <a:pathLst>
                <a:path h="19808676" w="121428733">
                  <a:moveTo>
                    <a:pt x="0" y="0"/>
                  </a:moveTo>
                  <a:lnTo>
                    <a:pt x="121428733" y="0"/>
                  </a:lnTo>
                  <a:lnTo>
                    <a:pt x="121428733" y="19808676"/>
                  </a:lnTo>
                  <a:lnTo>
                    <a:pt x="0" y="19808676"/>
                  </a:lnTo>
                  <a:lnTo>
                    <a:pt x="0" y="0"/>
                  </a:lnTo>
                  <a:close/>
                </a:path>
              </a:pathLst>
            </a:custGeom>
            <a:solidFill>
              <a:srgbClr val="F86A9D"/>
            </a:solidFill>
          </p:spPr>
        </p:sp>
        <p:sp>
          <p:nvSpPr>
            <p:cNvPr name="Freeform 8" id="8"/>
            <p:cNvSpPr/>
            <p:nvPr/>
          </p:nvSpPr>
          <p:spPr>
            <a:xfrm flipH="false" flipV="false" rot="0">
              <a:off x="0" y="0"/>
              <a:ext cx="121573516" cy="19953456"/>
            </a:xfrm>
            <a:custGeom>
              <a:avLst/>
              <a:gdLst/>
              <a:ahLst/>
              <a:cxnLst/>
              <a:rect r="r" b="b" t="t" l="l"/>
              <a:pathLst>
                <a:path h="19953456" w="121573516">
                  <a:moveTo>
                    <a:pt x="121428743" y="19808676"/>
                  </a:moveTo>
                  <a:lnTo>
                    <a:pt x="121573516" y="19808676"/>
                  </a:lnTo>
                  <a:lnTo>
                    <a:pt x="121573516" y="19953456"/>
                  </a:lnTo>
                  <a:lnTo>
                    <a:pt x="121428743" y="19953456"/>
                  </a:lnTo>
                  <a:lnTo>
                    <a:pt x="121428743" y="19808676"/>
                  </a:lnTo>
                  <a:close/>
                  <a:moveTo>
                    <a:pt x="0" y="144780"/>
                  </a:moveTo>
                  <a:lnTo>
                    <a:pt x="144780" y="144780"/>
                  </a:lnTo>
                  <a:lnTo>
                    <a:pt x="144780" y="19808676"/>
                  </a:lnTo>
                  <a:lnTo>
                    <a:pt x="0" y="19808676"/>
                  </a:lnTo>
                  <a:lnTo>
                    <a:pt x="0" y="144780"/>
                  </a:lnTo>
                  <a:close/>
                  <a:moveTo>
                    <a:pt x="0" y="19808676"/>
                  </a:moveTo>
                  <a:lnTo>
                    <a:pt x="144780" y="19808676"/>
                  </a:lnTo>
                  <a:lnTo>
                    <a:pt x="144780" y="19953456"/>
                  </a:lnTo>
                  <a:lnTo>
                    <a:pt x="0" y="19953456"/>
                  </a:lnTo>
                  <a:lnTo>
                    <a:pt x="0" y="19808676"/>
                  </a:lnTo>
                  <a:close/>
                  <a:moveTo>
                    <a:pt x="121428743" y="144780"/>
                  </a:moveTo>
                  <a:lnTo>
                    <a:pt x="121573516" y="144780"/>
                  </a:lnTo>
                  <a:lnTo>
                    <a:pt x="121573516" y="19808676"/>
                  </a:lnTo>
                  <a:lnTo>
                    <a:pt x="121428743" y="19808676"/>
                  </a:lnTo>
                  <a:lnTo>
                    <a:pt x="121428743" y="144780"/>
                  </a:lnTo>
                  <a:close/>
                  <a:moveTo>
                    <a:pt x="144780" y="19808676"/>
                  </a:moveTo>
                  <a:lnTo>
                    <a:pt x="121428743" y="19808676"/>
                  </a:lnTo>
                  <a:lnTo>
                    <a:pt x="121428743" y="19953456"/>
                  </a:lnTo>
                  <a:lnTo>
                    <a:pt x="144780" y="19953456"/>
                  </a:lnTo>
                  <a:lnTo>
                    <a:pt x="144780" y="19808676"/>
                  </a:lnTo>
                  <a:close/>
                  <a:moveTo>
                    <a:pt x="121428743" y="0"/>
                  </a:moveTo>
                  <a:lnTo>
                    <a:pt x="121573516" y="0"/>
                  </a:lnTo>
                  <a:lnTo>
                    <a:pt x="121573516" y="144780"/>
                  </a:lnTo>
                  <a:lnTo>
                    <a:pt x="121428743" y="144780"/>
                  </a:lnTo>
                  <a:lnTo>
                    <a:pt x="121428743" y="0"/>
                  </a:lnTo>
                  <a:close/>
                  <a:moveTo>
                    <a:pt x="0" y="0"/>
                  </a:moveTo>
                  <a:lnTo>
                    <a:pt x="144780" y="0"/>
                  </a:lnTo>
                  <a:lnTo>
                    <a:pt x="144780" y="144780"/>
                  </a:lnTo>
                  <a:lnTo>
                    <a:pt x="0" y="144780"/>
                  </a:lnTo>
                  <a:lnTo>
                    <a:pt x="0" y="0"/>
                  </a:lnTo>
                  <a:close/>
                  <a:moveTo>
                    <a:pt x="144780" y="0"/>
                  </a:moveTo>
                  <a:lnTo>
                    <a:pt x="121428743" y="0"/>
                  </a:lnTo>
                  <a:lnTo>
                    <a:pt x="121428743" y="144780"/>
                  </a:lnTo>
                  <a:lnTo>
                    <a:pt x="144780" y="144780"/>
                  </a:lnTo>
                  <a:lnTo>
                    <a:pt x="144780" y="0"/>
                  </a:lnTo>
                  <a:close/>
                </a:path>
              </a:pathLst>
            </a:custGeom>
            <a:solidFill>
              <a:srgbClr val="121212"/>
            </a:solidFill>
          </p:spPr>
        </p:sp>
      </p:grpSp>
      <p:grpSp>
        <p:nvGrpSpPr>
          <p:cNvPr name="Group 9" id="9"/>
          <p:cNvGrpSpPr/>
          <p:nvPr/>
        </p:nvGrpSpPr>
        <p:grpSpPr>
          <a:xfrm rot="0">
            <a:off x="6710446" y="4978639"/>
            <a:ext cx="4867108" cy="3548588"/>
            <a:chOff x="0" y="0"/>
            <a:chExt cx="2118429" cy="1544537"/>
          </a:xfrm>
        </p:grpSpPr>
        <p:sp>
          <p:nvSpPr>
            <p:cNvPr name="Freeform 10" id="10"/>
            <p:cNvSpPr/>
            <p:nvPr/>
          </p:nvSpPr>
          <p:spPr>
            <a:xfrm flipH="false" flipV="false" rot="0">
              <a:off x="48260" y="4826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121212"/>
            </a:solidFill>
          </p:spPr>
        </p:sp>
        <p:sp>
          <p:nvSpPr>
            <p:cNvPr name="Freeform 11" id="11"/>
            <p:cNvSpPr/>
            <p:nvPr/>
          </p:nvSpPr>
          <p:spPr>
            <a:xfrm flipH="false" flipV="false" rot="0">
              <a:off x="6350" y="635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97C1FA"/>
            </a:solidFill>
          </p:spPr>
        </p:sp>
        <p:sp>
          <p:nvSpPr>
            <p:cNvPr name="Freeform 12" id="12"/>
            <p:cNvSpPr/>
            <p:nvPr/>
          </p:nvSpPr>
          <p:spPr>
            <a:xfrm flipH="false" flipV="false" rot="0">
              <a:off x="0" y="0"/>
              <a:ext cx="2082869" cy="1508977"/>
            </a:xfrm>
            <a:custGeom>
              <a:avLst/>
              <a:gdLst/>
              <a:ahLst/>
              <a:cxnLst/>
              <a:rect r="r" b="b" t="t" l="l"/>
              <a:pathLst>
                <a:path h="1508977" w="2082869">
                  <a:moveTo>
                    <a:pt x="2082869" y="1508977"/>
                  </a:moveTo>
                  <a:lnTo>
                    <a:pt x="0" y="1508977"/>
                  </a:lnTo>
                  <a:lnTo>
                    <a:pt x="0" y="0"/>
                  </a:lnTo>
                  <a:lnTo>
                    <a:pt x="2082869" y="0"/>
                  </a:lnTo>
                  <a:lnTo>
                    <a:pt x="2082869" y="1508977"/>
                  </a:lnTo>
                  <a:close/>
                  <a:moveTo>
                    <a:pt x="12700" y="1496277"/>
                  </a:moveTo>
                  <a:lnTo>
                    <a:pt x="2070169" y="1496277"/>
                  </a:lnTo>
                  <a:lnTo>
                    <a:pt x="2070169" y="12700"/>
                  </a:lnTo>
                  <a:lnTo>
                    <a:pt x="12700" y="12700"/>
                  </a:lnTo>
                  <a:lnTo>
                    <a:pt x="12700" y="1496277"/>
                  </a:lnTo>
                  <a:close/>
                </a:path>
              </a:pathLst>
            </a:custGeom>
            <a:solidFill>
              <a:srgbClr val="121212"/>
            </a:solidFill>
          </p:spPr>
        </p:sp>
      </p:grpSp>
      <p:grpSp>
        <p:nvGrpSpPr>
          <p:cNvPr name="Group 13" id="13"/>
          <p:cNvGrpSpPr/>
          <p:nvPr/>
        </p:nvGrpSpPr>
        <p:grpSpPr>
          <a:xfrm rot="0">
            <a:off x="12392192" y="4978639"/>
            <a:ext cx="4867108" cy="3548588"/>
            <a:chOff x="0" y="0"/>
            <a:chExt cx="2118429" cy="1544537"/>
          </a:xfrm>
        </p:grpSpPr>
        <p:sp>
          <p:nvSpPr>
            <p:cNvPr name="Freeform 14" id="14"/>
            <p:cNvSpPr/>
            <p:nvPr/>
          </p:nvSpPr>
          <p:spPr>
            <a:xfrm flipH="false" flipV="false" rot="0">
              <a:off x="48260" y="4826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121212"/>
            </a:solidFill>
          </p:spPr>
        </p:sp>
        <p:sp>
          <p:nvSpPr>
            <p:cNvPr name="Freeform 15" id="15"/>
            <p:cNvSpPr/>
            <p:nvPr/>
          </p:nvSpPr>
          <p:spPr>
            <a:xfrm flipH="false" flipV="false" rot="0">
              <a:off x="6350" y="635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FFC6DA"/>
            </a:solidFill>
          </p:spPr>
        </p:sp>
        <p:sp>
          <p:nvSpPr>
            <p:cNvPr name="Freeform 16" id="16"/>
            <p:cNvSpPr/>
            <p:nvPr/>
          </p:nvSpPr>
          <p:spPr>
            <a:xfrm flipH="false" flipV="false" rot="0">
              <a:off x="0" y="0"/>
              <a:ext cx="2082869" cy="1508977"/>
            </a:xfrm>
            <a:custGeom>
              <a:avLst/>
              <a:gdLst/>
              <a:ahLst/>
              <a:cxnLst/>
              <a:rect r="r" b="b" t="t" l="l"/>
              <a:pathLst>
                <a:path h="1508977" w="2082869">
                  <a:moveTo>
                    <a:pt x="2082869" y="1508977"/>
                  </a:moveTo>
                  <a:lnTo>
                    <a:pt x="0" y="1508977"/>
                  </a:lnTo>
                  <a:lnTo>
                    <a:pt x="0" y="0"/>
                  </a:lnTo>
                  <a:lnTo>
                    <a:pt x="2082869" y="0"/>
                  </a:lnTo>
                  <a:lnTo>
                    <a:pt x="2082869" y="1508977"/>
                  </a:lnTo>
                  <a:close/>
                  <a:moveTo>
                    <a:pt x="12700" y="1496277"/>
                  </a:moveTo>
                  <a:lnTo>
                    <a:pt x="2070169" y="1496277"/>
                  </a:lnTo>
                  <a:lnTo>
                    <a:pt x="2070169" y="12700"/>
                  </a:lnTo>
                  <a:lnTo>
                    <a:pt x="12700" y="12700"/>
                  </a:lnTo>
                  <a:lnTo>
                    <a:pt x="12700" y="1496277"/>
                  </a:lnTo>
                  <a:close/>
                </a:path>
              </a:pathLst>
            </a:custGeom>
            <a:solidFill>
              <a:srgbClr val="121212"/>
            </a:solidFill>
          </p:spPr>
        </p:sp>
      </p:grpSp>
      <p:sp>
        <p:nvSpPr>
          <p:cNvPr name="Freeform 17" id="17"/>
          <p:cNvSpPr/>
          <p:nvPr/>
        </p:nvSpPr>
        <p:spPr>
          <a:xfrm flipH="false" flipV="false" rot="0">
            <a:off x="11925606" y="2028937"/>
            <a:ext cx="933172" cy="1115749"/>
          </a:xfrm>
          <a:custGeom>
            <a:avLst/>
            <a:gdLst/>
            <a:ahLst/>
            <a:cxnLst/>
            <a:rect r="r" b="b" t="t" l="l"/>
            <a:pathLst>
              <a:path h="1115749" w="933172">
                <a:moveTo>
                  <a:pt x="0" y="0"/>
                </a:moveTo>
                <a:lnTo>
                  <a:pt x="933172" y="0"/>
                </a:lnTo>
                <a:lnTo>
                  <a:pt x="933172" y="1115748"/>
                </a:lnTo>
                <a:lnTo>
                  <a:pt x="0" y="1115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true" flipV="false" rot="0">
            <a:off x="16645546" y="773184"/>
            <a:ext cx="933172" cy="1115749"/>
          </a:xfrm>
          <a:custGeom>
            <a:avLst/>
            <a:gdLst/>
            <a:ahLst/>
            <a:cxnLst/>
            <a:rect r="r" b="b" t="t" l="l"/>
            <a:pathLst>
              <a:path h="1115749" w="933172">
                <a:moveTo>
                  <a:pt x="933172" y="0"/>
                </a:moveTo>
                <a:lnTo>
                  <a:pt x="0" y="0"/>
                </a:lnTo>
                <a:lnTo>
                  <a:pt x="0" y="1115749"/>
                </a:lnTo>
                <a:lnTo>
                  <a:pt x="933172" y="1115749"/>
                </a:lnTo>
                <a:lnTo>
                  <a:pt x="9331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9454061" y="9314926"/>
            <a:ext cx="2938131" cy="357918"/>
          </a:xfrm>
          <a:custGeom>
            <a:avLst/>
            <a:gdLst/>
            <a:ahLst/>
            <a:cxnLst/>
            <a:rect r="r" b="b" t="t" l="l"/>
            <a:pathLst>
              <a:path h="357918" w="2938131">
                <a:moveTo>
                  <a:pt x="0" y="0"/>
                </a:moveTo>
                <a:lnTo>
                  <a:pt x="2938131" y="0"/>
                </a:lnTo>
                <a:lnTo>
                  <a:pt x="2938131" y="357918"/>
                </a:lnTo>
                <a:lnTo>
                  <a:pt x="0" y="357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2949257" y="394931"/>
            <a:ext cx="3868851" cy="3699589"/>
          </a:xfrm>
          <a:custGeom>
            <a:avLst/>
            <a:gdLst/>
            <a:ahLst/>
            <a:cxnLst/>
            <a:rect r="r" b="b" t="t" l="l"/>
            <a:pathLst>
              <a:path h="3699589" w="3868851">
                <a:moveTo>
                  <a:pt x="0" y="0"/>
                </a:moveTo>
                <a:lnTo>
                  <a:pt x="3868852" y="0"/>
                </a:lnTo>
                <a:lnTo>
                  <a:pt x="3868852" y="3699589"/>
                </a:lnTo>
                <a:lnTo>
                  <a:pt x="0" y="3699589"/>
                </a:lnTo>
                <a:lnTo>
                  <a:pt x="0" y="0"/>
                </a:lnTo>
                <a:close/>
              </a:path>
            </a:pathLst>
          </a:custGeom>
          <a:blipFill>
            <a:blip r:embed="rId6"/>
            <a:stretch>
              <a:fillRect l="0" t="0" r="0" b="0"/>
            </a:stretch>
          </a:blipFill>
        </p:spPr>
      </p:sp>
      <p:sp>
        <p:nvSpPr>
          <p:cNvPr name="TextBox 21" id="21"/>
          <p:cNvSpPr txBox="true"/>
          <p:nvPr/>
        </p:nvSpPr>
        <p:spPr>
          <a:xfrm rot="0">
            <a:off x="1028700" y="1095375"/>
            <a:ext cx="11363492" cy="1149350"/>
          </a:xfrm>
          <a:prstGeom prst="rect">
            <a:avLst/>
          </a:prstGeom>
        </p:spPr>
        <p:txBody>
          <a:bodyPr anchor="t" rtlCol="false" tIns="0" lIns="0" bIns="0" rIns="0">
            <a:spAutoFit/>
          </a:bodyPr>
          <a:lstStyle/>
          <a:p>
            <a:pPr algn="l">
              <a:lnSpc>
                <a:spcPts val="8800"/>
              </a:lnSpc>
            </a:pPr>
            <a:r>
              <a:rPr lang="en-US" sz="8000">
                <a:solidFill>
                  <a:srgbClr val="FFEC89"/>
                </a:solidFill>
                <a:latin typeface="Agbalumo"/>
                <a:ea typeface="Agbalumo"/>
                <a:cs typeface="Agbalumo"/>
                <a:sym typeface="Agbalumo"/>
              </a:rPr>
              <a:t>Tổng quan và đặt vấn đề</a:t>
            </a:r>
          </a:p>
        </p:txBody>
      </p:sp>
      <p:sp>
        <p:nvSpPr>
          <p:cNvPr name="TextBox 22" id="22"/>
          <p:cNvSpPr txBox="true"/>
          <p:nvPr/>
        </p:nvSpPr>
        <p:spPr>
          <a:xfrm rot="0">
            <a:off x="1028700" y="3649596"/>
            <a:ext cx="6799747" cy="795020"/>
          </a:xfrm>
          <a:prstGeom prst="rect">
            <a:avLst/>
          </a:prstGeom>
        </p:spPr>
        <p:txBody>
          <a:bodyPr anchor="t" rtlCol="false" tIns="0" lIns="0" bIns="0" rIns="0">
            <a:spAutoFit/>
          </a:bodyPr>
          <a:lstStyle/>
          <a:p>
            <a:pPr algn="l">
              <a:lnSpc>
                <a:spcPts val="6160"/>
              </a:lnSpc>
            </a:pPr>
            <a:r>
              <a:rPr lang="en-US" sz="5600">
                <a:solidFill>
                  <a:srgbClr val="FFFAF2"/>
                </a:solidFill>
                <a:latin typeface="Agbalumo"/>
                <a:ea typeface="Agbalumo"/>
                <a:cs typeface="Agbalumo"/>
                <a:sym typeface="Agbalumo"/>
              </a:rPr>
              <a:t>Vấn đề hiện nay</a:t>
            </a:r>
          </a:p>
        </p:txBody>
      </p:sp>
      <p:sp>
        <p:nvSpPr>
          <p:cNvPr name="TextBox 23" id="23"/>
          <p:cNvSpPr txBox="true"/>
          <p:nvPr/>
        </p:nvSpPr>
        <p:spPr>
          <a:xfrm rot="0">
            <a:off x="156806" y="6388420"/>
            <a:ext cx="6043713" cy="643301"/>
          </a:xfrm>
          <a:prstGeom prst="rect">
            <a:avLst/>
          </a:prstGeom>
        </p:spPr>
        <p:txBody>
          <a:bodyPr anchor="t" rtlCol="false" tIns="0" lIns="0" bIns="0" rIns="0">
            <a:spAutoFit/>
          </a:bodyPr>
          <a:lstStyle/>
          <a:p>
            <a:pPr algn="ctr">
              <a:lnSpc>
                <a:spcPts val="5208"/>
              </a:lnSpc>
            </a:pPr>
            <a:r>
              <a:rPr lang="en-US" sz="3720" b="true">
                <a:solidFill>
                  <a:srgbClr val="121212"/>
                </a:solidFill>
                <a:latin typeface="Cloud Soft Bold"/>
                <a:ea typeface="Cloud Soft Bold"/>
                <a:cs typeface="Cloud Soft Bold"/>
                <a:sym typeface="Cloud Soft Bold"/>
              </a:rPr>
              <a:t>Quá tải Thông tin</a:t>
            </a:r>
          </a:p>
        </p:txBody>
      </p:sp>
      <p:sp>
        <p:nvSpPr>
          <p:cNvPr name="TextBox 24" id="24"/>
          <p:cNvSpPr txBox="true"/>
          <p:nvPr/>
        </p:nvSpPr>
        <p:spPr>
          <a:xfrm rot="0">
            <a:off x="7239766" y="5644589"/>
            <a:ext cx="3683360" cy="2111913"/>
          </a:xfrm>
          <a:prstGeom prst="rect">
            <a:avLst/>
          </a:prstGeom>
        </p:spPr>
        <p:txBody>
          <a:bodyPr anchor="t" rtlCol="false" tIns="0" lIns="0" bIns="0" rIns="0">
            <a:spAutoFit/>
          </a:bodyPr>
          <a:lstStyle/>
          <a:p>
            <a:pPr algn="ctr">
              <a:lnSpc>
                <a:spcPts val="5615"/>
              </a:lnSpc>
            </a:pPr>
            <a:r>
              <a:rPr lang="en-US" sz="4011" b="true">
                <a:solidFill>
                  <a:srgbClr val="121212"/>
                </a:solidFill>
                <a:latin typeface="Cloud Soft Bold"/>
                <a:ea typeface="Cloud Soft Bold"/>
                <a:cs typeface="Cloud Soft Bold"/>
                <a:sym typeface="Cloud Soft Bold"/>
              </a:rPr>
              <a:t> Khám phá và "Hiệu ứng Bong bóng"</a:t>
            </a:r>
          </a:p>
        </p:txBody>
      </p:sp>
      <p:sp>
        <p:nvSpPr>
          <p:cNvPr name="TextBox 25" id="25"/>
          <p:cNvSpPr txBox="true"/>
          <p:nvPr/>
        </p:nvSpPr>
        <p:spPr>
          <a:xfrm rot="0">
            <a:off x="12810863" y="5663639"/>
            <a:ext cx="4029767" cy="1933952"/>
          </a:xfrm>
          <a:prstGeom prst="rect">
            <a:avLst/>
          </a:prstGeom>
        </p:spPr>
        <p:txBody>
          <a:bodyPr anchor="t" rtlCol="false" tIns="0" lIns="0" bIns="0" rIns="0">
            <a:spAutoFit/>
          </a:bodyPr>
          <a:lstStyle/>
          <a:p>
            <a:pPr algn="ctr">
              <a:lnSpc>
                <a:spcPts val="5171"/>
              </a:lnSpc>
            </a:pPr>
            <a:r>
              <a:rPr lang="en-US" sz="3693" b="true">
                <a:solidFill>
                  <a:srgbClr val="121212"/>
                </a:solidFill>
                <a:latin typeface="Cloud Soft Bold"/>
                <a:ea typeface="Cloud Soft Bold"/>
                <a:cs typeface="Cloud Soft Bold"/>
                <a:sym typeface="Cloud Soft Bold"/>
              </a:rPr>
              <a:t> Giúp tiết kiệm thời gian và tăng trải nghiệm</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grpSp>
        <p:nvGrpSpPr>
          <p:cNvPr name="Group 2" id="2"/>
          <p:cNvGrpSpPr/>
          <p:nvPr/>
        </p:nvGrpSpPr>
        <p:grpSpPr>
          <a:xfrm rot="0">
            <a:off x="1028700" y="2730264"/>
            <a:ext cx="4468135" cy="6528036"/>
            <a:chOff x="0" y="0"/>
            <a:chExt cx="1944774" cy="2841354"/>
          </a:xfrm>
        </p:grpSpPr>
        <p:sp>
          <p:nvSpPr>
            <p:cNvPr name="Freeform 3" id="3"/>
            <p:cNvSpPr/>
            <p:nvPr/>
          </p:nvSpPr>
          <p:spPr>
            <a:xfrm flipH="false" flipV="false" rot="0">
              <a:off x="48260" y="48260"/>
              <a:ext cx="1896514" cy="2793094"/>
            </a:xfrm>
            <a:custGeom>
              <a:avLst/>
              <a:gdLst/>
              <a:ahLst/>
              <a:cxnLst/>
              <a:rect r="r" b="b" t="t" l="l"/>
              <a:pathLst>
                <a:path h="2793094" w="1896514">
                  <a:moveTo>
                    <a:pt x="0" y="0"/>
                  </a:moveTo>
                  <a:lnTo>
                    <a:pt x="1896514" y="0"/>
                  </a:lnTo>
                  <a:lnTo>
                    <a:pt x="1896514" y="2793094"/>
                  </a:lnTo>
                  <a:lnTo>
                    <a:pt x="0" y="2793094"/>
                  </a:lnTo>
                  <a:close/>
                </a:path>
              </a:pathLst>
            </a:custGeom>
            <a:solidFill>
              <a:srgbClr val="121212"/>
            </a:solidFill>
          </p:spPr>
        </p:sp>
        <p:sp>
          <p:nvSpPr>
            <p:cNvPr name="Freeform 4" id="4"/>
            <p:cNvSpPr/>
            <p:nvPr/>
          </p:nvSpPr>
          <p:spPr>
            <a:xfrm flipH="false" flipV="false" rot="0">
              <a:off x="6350" y="6350"/>
              <a:ext cx="1896514" cy="2793094"/>
            </a:xfrm>
            <a:custGeom>
              <a:avLst/>
              <a:gdLst/>
              <a:ahLst/>
              <a:cxnLst/>
              <a:rect r="r" b="b" t="t" l="l"/>
              <a:pathLst>
                <a:path h="2793094" w="1896514">
                  <a:moveTo>
                    <a:pt x="0" y="0"/>
                  </a:moveTo>
                  <a:lnTo>
                    <a:pt x="1896514" y="0"/>
                  </a:lnTo>
                  <a:lnTo>
                    <a:pt x="1896514" y="2793094"/>
                  </a:lnTo>
                  <a:lnTo>
                    <a:pt x="0" y="2793094"/>
                  </a:lnTo>
                  <a:close/>
                </a:path>
              </a:pathLst>
            </a:custGeom>
            <a:solidFill>
              <a:srgbClr val="2D65B2"/>
            </a:solidFill>
          </p:spPr>
        </p:sp>
        <p:sp>
          <p:nvSpPr>
            <p:cNvPr name="Freeform 5" id="5"/>
            <p:cNvSpPr/>
            <p:nvPr/>
          </p:nvSpPr>
          <p:spPr>
            <a:xfrm flipH="false" flipV="false" rot="0">
              <a:off x="0" y="0"/>
              <a:ext cx="1909214" cy="2805794"/>
            </a:xfrm>
            <a:custGeom>
              <a:avLst/>
              <a:gdLst/>
              <a:ahLst/>
              <a:cxnLst/>
              <a:rect r="r" b="b" t="t" l="l"/>
              <a:pathLst>
                <a:path h="2805794" w="1909214">
                  <a:moveTo>
                    <a:pt x="1909214" y="2805794"/>
                  </a:moveTo>
                  <a:lnTo>
                    <a:pt x="0" y="2805794"/>
                  </a:lnTo>
                  <a:lnTo>
                    <a:pt x="0" y="0"/>
                  </a:lnTo>
                  <a:lnTo>
                    <a:pt x="1909214" y="0"/>
                  </a:lnTo>
                  <a:lnTo>
                    <a:pt x="1909214" y="2805794"/>
                  </a:lnTo>
                  <a:close/>
                  <a:moveTo>
                    <a:pt x="12700" y="2793094"/>
                  </a:moveTo>
                  <a:lnTo>
                    <a:pt x="1896514" y="2793094"/>
                  </a:lnTo>
                  <a:lnTo>
                    <a:pt x="1896514" y="12700"/>
                  </a:lnTo>
                  <a:lnTo>
                    <a:pt x="12700" y="12700"/>
                  </a:lnTo>
                  <a:lnTo>
                    <a:pt x="12700" y="2793094"/>
                  </a:lnTo>
                  <a:close/>
                </a:path>
              </a:pathLst>
            </a:custGeom>
            <a:solidFill>
              <a:srgbClr val="121212"/>
            </a:solidFill>
          </p:spPr>
        </p:sp>
      </p:grpSp>
      <p:grpSp>
        <p:nvGrpSpPr>
          <p:cNvPr name="Group 6" id="6"/>
          <p:cNvGrpSpPr/>
          <p:nvPr/>
        </p:nvGrpSpPr>
        <p:grpSpPr>
          <a:xfrm rot="0">
            <a:off x="5715920" y="2730264"/>
            <a:ext cx="11543380" cy="6528036"/>
            <a:chOff x="0" y="0"/>
            <a:chExt cx="5024303" cy="2841354"/>
          </a:xfrm>
        </p:grpSpPr>
        <p:sp>
          <p:nvSpPr>
            <p:cNvPr name="Freeform 7" id="7"/>
            <p:cNvSpPr/>
            <p:nvPr/>
          </p:nvSpPr>
          <p:spPr>
            <a:xfrm flipH="false" flipV="false" rot="0">
              <a:off x="48260" y="48260"/>
              <a:ext cx="4976043" cy="2793094"/>
            </a:xfrm>
            <a:custGeom>
              <a:avLst/>
              <a:gdLst/>
              <a:ahLst/>
              <a:cxnLst/>
              <a:rect r="r" b="b" t="t" l="l"/>
              <a:pathLst>
                <a:path h="2793094" w="4976043">
                  <a:moveTo>
                    <a:pt x="0" y="0"/>
                  </a:moveTo>
                  <a:lnTo>
                    <a:pt x="4976043" y="0"/>
                  </a:lnTo>
                  <a:lnTo>
                    <a:pt x="4976043" y="2793094"/>
                  </a:lnTo>
                  <a:lnTo>
                    <a:pt x="0" y="2793094"/>
                  </a:lnTo>
                  <a:close/>
                </a:path>
              </a:pathLst>
            </a:custGeom>
            <a:solidFill>
              <a:srgbClr val="121212"/>
            </a:solidFill>
          </p:spPr>
        </p:sp>
        <p:sp>
          <p:nvSpPr>
            <p:cNvPr name="Freeform 8" id="8"/>
            <p:cNvSpPr/>
            <p:nvPr/>
          </p:nvSpPr>
          <p:spPr>
            <a:xfrm flipH="false" flipV="false" rot="0">
              <a:off x="6350" y="6350"/>
              <a:ext cx="4976043" cy="2793094"/>
            </a:xfrm>
            <a:custGeom>
              <a:avLst/>
              <a:gdLst/>
              <a:ahLst/>
              <a:cxnLst/>
              <a:rect r="r" b="b" t="t" l="l"/>
              <a:pathLst>
                <a:path h="2793094" w="4976043">
                  <a:moveTo>
                    <a:pt x="0" y="0"/>
                  </a:moveTo>
                  <a:lnTo>
                    <a:pt x="4976043" y="0"/>
                  </a:lnTo>
                  <a:lnTo>
                    <a:pt x="4976043" y="2793094"/>
                  </a:lnTo>
                  <a:lnTo>
                    <a:pt x="0" y="2793094"/>
                  </a:lnTo>
                  <a:close/>
                </a:path>
              </a:pathLst>
            </a:custGeom>
            <a:solidFill>
              <a:srgbClr val="FFFAF2"/>
            </a:solidFill>
          </p:spPr>
        </p:sp>
        <p:sp>
          <p:nvSpPr>
            <p:cNvPr name="Freeform 9" id="9"/>
            <p:cNvSpPr/>
            <p:nvPr/>
          </p:nvSpPr>
          <p:spPr>
            <a:xfrm flipH="false" flipV="false" rot="0">
              <a:off x="0" y="0"/>
              <a:ext cx="4988743" cy="2805794"/>
            </a:xfrm>
            <a:custGeom>
              <a:avLst/>
              <a:gdLst/>
              <a:ahLst/>
              <a:cxnLst/>
              <a:rect r="r" b="b" t="t" l="l"/>
              <a:pathLst>
                <a:path h="2805794" w="4988743">
                  <a:moveTo>
                    <a:pt x="4988743" y="2805794"/>
                  </a:moveTo>
                  <a:lnTo>
                    <a:pt x="0" y="2805794"/>
                  </a:lnTo>
                  <a:lnTo>
                    <a:pt x="0" y="0"/>
                  </a:lnTo>
                  <a:lnTo>
                    <a:pt x="4988743" y="0"/>
                  </a:lnTo>
                  <a:lnTo>
                    <a:pt x="4988743" y="2805794"/>
                  </a:lnTo>
                  <a:close/>
                  <a:moveTo>
                    <a:pt x="12700" y="2793094"/>
                  </a:moveTo>
                  <a:lnTo>
                    <a:pt x="4976043" y="2793094"/>
                  </a:lnTo>
                  <a:lnTo>
                    <a:pt x="4976043" y="12700"/>
                  </a:lnTo>
                  <a:lnTo>
                    <a:pt x="12700" y="12700"/>
                  </a:lnTo>
                  <a:lnTo>
                    <a:pt x="12700" y="2793094"/>
                  </a:lnTo>
                  <a:close/>
                </a:path>
              </a:pathLst>
            </a:custGeom>
            <a:solidFill>
              <a:srgbClr val="121212"/>
            </a:solidFill>
          </p:spPr>
        </p:sp>
      </p:grpSp>
      <p:grpSp>
        <p:nvGrpSpPr>
          <p:cNvPr name="Group 10" id="10"/>
          <p:cNvGrpSpPr/>
          <p:nvPr/>
        </p:nvGrpSpPr>
        <p:grpSpPr>
          <a:xfrm rot="0">
            <a:off x="1028700" y="1028700"/>
            <a:ext cx="16230600" cy="1421367"/>
            <a:chOff x="0" y="0"/>
            <a:chExt cx="21640800" cy="1895157"/>
          </a:xfrm>
        </p:grpSpPr>
        <p:grpSp>
          <p:nvGrpSpPr>
            <p:cNvPr name="Group 11" id="11"/>
            <p:cNvGrpSpPr/>
            <p:nvPr/>
          </p:nvGrpSpPr>
          <p:grpSpPr>
            <a:xfrm rot="0">
              <a:off x="0" y="0"/>
              <a:ext cx="21640800" cy="1895157"/>
              <a:chOff x="0" y="0"/>
              <a:chExt cx="7064435" cy="618656"/>
            </a:xfrm>
          </p:grpSpPr>
          <p:sp>
            <p:nvSpPr>
              <p:cNvPr name="Freeform 12" id="12"/>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13" id="13"/>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14" id="14"/>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5" id="15"/>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FFFAF2"/>
                  </a:solidFill>
                  <a:latin typeface="Agbalumo"/>
                  <a:ea typeface="Agbalumo"/>
                  <a:cs typeface="Agbalumo"/>
                  <a:sym typeface="Agbalumo"/>
                </a:rPr>
                <a:t>KẾT LUẬN</a:t>
              </a:r>
            </a:p>
          </p:txBody>
        </p:sp>
      </p:grpSp>
      <p:sp>
        <p:nvSpPr>
          <p:cNvPr name="Freeform 16" id="16"/>
          <p:cNvSpPr/>
          <p:nvPr/>
        </p:nvSpPr>
        <p:spPr>
          <a:xfrm flipH="true" flipV="false" rot="-5400000">
            <a:off x="8493639" y="-9017428"/>
            <a:ext cx="1322917" cy="18310194"/>
          </a:xfrm>
          <a:custGeom>
            <a:avLst/>
            <a:gdLst/>
            <a:ahLst/>
            <a:cxnLst/>
            <a:rect r="r" b="b" t="t" l="l"/>
            <a:pathLst>
              <a:path h="18310194" w="1322917">
                <a:moveTo>
                  <a:pt x="1322917" y="0"/>
                </a:moveTo>
                <a:lnTo>
                  <a:pt x="0" y="0"/>
                </a:lnTo>
                <a:lnTo>
                  <a:pt x="0" y="18310195"/>
                </a:lnTo>
                <a:lnTo>
                  <a:pt x="1322917" y="18310195"/>
                </a:lnTo>
                <a:lnTo>
                  <a:pt x="1322917"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sp>
        <p:nvSpPr>
          <p:cNvPr name="Freeform 17" id="17"/>
          <p:cNvSpPr/>
          <p:nvPr/>
        </p:nvSpPr>
        <p:spPr>
          <a:xfrm flipH="false" flipV="false" rot="-5400000">
            <a:off x="8493639" y="994541"/>
            <a:ext cx="1322917" cy="18310194"/>
          </a:xfrm>
          <a:custGeom>
            <a:avLst/>
            <a:gdLst/>
            <a:ahLst/>
            <a:cxnLst/>
            <a:rect r="r" b="b" t="t" l="l"/>
            <a:pathLst>
              <a:path h="18310194" w="1322917">
                <a:moveTo>
                  <a:pt x="0" y="0"/>
                </a:moveTo>
                <a:lnTo>
                  <a:pt x="1322917" y="0"/>
                </a:lnTo>
                <a:lnTo>
                  <a:pt x="1322917" y="18310195"/>
                </a:lnTo>
                <a:lnTo>
                  <a:pt x="0" y="18310195"/>
                </a:lnTo>
                <a:lnTo>
                  <a:pt x="0"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sp>
        <p:nvSpPr>
          <p:cNvPr name="Freeform 18" id="18"/>
          <p:cNvSpPr/>
          <p:nvPr/>
        </p:nvSpPr>
        <p:spPr>
          <a:xfrm flipH="false" flipV="false" rot="0">
            <a:off x="1028700" y="5513329"/>
            <a:ext cx="4484044" cy="3564815"/>
          </a:xfrm>
          <a:custGeom>
            <a:avLst/>
            <a:gdLst/>
            <a:ahLst/>
            <a:cxnLst/>
            <a:rect r="r" b="b" t="t" l="l"/>
            <a:pathLst>
              <a:path h="3564815" w="4484044">
                <a:moveTo>
                  <a:pt x="0" y="0"/>
                </a:moveTo>
                <a:lnTo>
                  <a:pt x="4484044" y="0"/>
                </a:lnTo>
                <a:lnTo>
                  <a:pt x="4484044" y="3564815"/>
                </a:lnTo>
                <a:lnTo>
                  <a:pt x="0" y="3564815"/>
                </a:lnTo>
                <a:lnTo>
                  <a:pt x="0" y="0"/>
                </a:lnTo>
                <a:close/>
              </a:path>
            </a:pathLst>
          </a:custGeom>
          <a:blipFill>
            <a:blip r:embed="rId4"/>
            <a:stretch>
              <a:fillRect l="0" t="0" r="0" b="0"/>
            </a:stretch>
          </a:blipFill>
        </p:spPr>
      </p:sp>
      <p:sp>
        <p:nvSpPr>
          <p:cNvPr name="Freeform 19" id="19"/>
          <p:cNvSpPr/>
          <p:nvPr/>
        </p:nvSpPr>
        <p:spPr>
          <a:xfrm flipH="false" flipV="false" rot="-91796">
            <a:off x="1867905" y="3122051"/>
            <a:ext cx="2805633" cy="1984348"/>
          </a:xfrm>
          <a:custGeom>
            <a:avLst/>
            <a:gdLst/>
            <a:ahLst/>
            <a:cxnLst/>
            <a:rect r="r" b="b" t="t" l="l"/>
            <a:pathLst>
              <a:path h="1984348" w="2805633">
                <a:moveTo>
                  <a:pt x="0" y="0"/>
                </a:moveTo>
                <a:lnTo>
                  <a:pt x="2805634" y="0"/>
                </a:lnTo>
                <a:lnTo>
                  <a:pt x="2805634" y="1984348"/>
                </a:lnTo>
                <a:lnTo>
                  <a:pt x="0" y="1984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1656842">
            <a:off x="14614167" y="672863"/>
            <a:ext cx="2868921" cy="2277206"/>
          </a:xfrm>
          <a:custGeom>
            <a:avLst/>
            <a:gdLst/>
            <a:ahLst/>
            <a:cxnLst/>
            <a:rect r="r" b="b" t="t" l="l"/>
            <a:pathLst>
              <a:path h="2277206" w="2868921">
                <a:moveTo>
                  <a:pt x="0" y="0"/>
                </a:moveTo>
                <a:lnTo>
                  <a:pt x="2868921" y="0"/>
                </a:lnTo>
                <a:lnTo>
                  <a:pt x="2868921" y="2277206"/>
                </a:lnTo>
                <a:lnTo>
                  <a:pt x="0" y="2277206"/>
                </a:lnTo>
                <a:lnTo>
                  <a:pt x="0" y="0"/>
                </a:lnTo>
                <a:close/>
              </a:path>
            </a:pathLst>
          </a:custGeom>
          <a:blipFill>
            <a:blip r:embed="rId7"/>
            <a:stretch>
              <a:fillRect l="0" t="0" r="0" b="0"/>
            </a:stretch>
          </a:blipFill>
        </p:spPr>
      </p:sp>
      <p:sp>
        <p:nvSpPr>
          <p:cNvPr name="TextBox 21" id="21"/>
          <p:cNvSpPr txBox="true"/>
          <p:nvPr/>
        </p:nvSpPr>
        <p:spPr>
          <a:xfrm rot="0">
            <a:off x="6138353" y="3262266"/>
            <a:ext cx="10698514" cy="5406882"/>
          </a:xfrm>
          <a:prstGeom prst="rect">
            <a:avLst/>
          </a:prstGeom>
        </p:spPr>
        <p:txBody>
          <a:bodyPr anchor="t" rtlCol="false" tIns="0" lIns="0" bIns="0" rIns="0">
            <a:spAutoFit/>
          </a:bodyPr>
          <a:lstStyle/>
          <a:p>
            <a:pPr algn="l">
              <a:lnSpc>
                <a:spcPts val="4308"/>
              </a:lnSpc>
              <a:spcBef>
                <a:spcPct val="0"/>
              </a:spcBef>
            </a:pPr>
            <a:r>
              <a:rPr lang="en-US" sz="3077">
                <a:solidFill>
                  <a:srgbClr val="000000"/>
                </a:solidFill>
                <a:latin typeface="Faustina"/>
                <a:ea typeface="Faustina"/>
                <a:cs typeface="Faustina"/>
                <a:sym typeface="Faustina"/>
              </a:rPr>
              <a:t>Báo cáo đã xây dựng thành công hệ thống gợi ý phim lai kết hợp Lọc cộng tác (CF) và Lọc nội dung (CB) theo kiến trúc Cascade – Weighted Hybrid, tối ưu bằng phân cụm K-Means và hypertuning.</a:t>
            </a:r>
          </a:p>
          <a:p>
            <a:pPr algn="l">
              <a:lnSpc>
                <a:spcPts val="4308"/>
              </a:lnSpc>
              <a:spcBef>
                <a:spcPct val="0"/>
              </a:spcBef>
            </a:pPr>
          </a:p>
          <a:p>
            <a:pPr algn="l">
              <a:lnSpc>
                <a:spcPts val="4308"/>
              </a:lnSpc>
              <a:spcBef>
                <a:spcPct val="0"/>
              </a:spcBef>
            </a:pPr>
            <a:r>
              <a:rPr lang="en-US" sz="3077">
                <a:solidFill>
                  <a:srgbClr val="000000"/>
                </a:solidFill>
                <a:latin typeface="Faustina"/>
                <a:ea typeface="Faustina"/>
                <a:cs typeface="Faustina"/>
                <a:sym typeface="Faustina"/>
              </a:rPr>
              <a:t> Mô hình đạt hiệu suất cao nhất với RMSE = 0.8475 và MAE = 0.6489, vượt trội so với CF và CB thuần túy.</a:t>
            </a:r>
          </a:p>
          <a:p>
            <a:pPr algn="l">
              <a:lnSpc>
                <a:spcPts val="4308"/>
              </a:lnSpc>
              <a:spcBef>
                <a:spcPct val="0"/>
              </a:spcBef>
            </a:pPr>
          </a:p>
          <a:p>
            <a:pPr algn="l">
              <a:lnSpc>
                <a:spcPts val="4308"/>
              </a:lnSpc>
              <a:spcBef>
                <a:spcPct val="0"/>
              </a:spcBef>
            </a:pPr>
            <a:r>
              <a:rPr lang="en-US" sz="3077">
                <a:solidFill>
                  <a:srgbClr val="000000"/>
                </a:solidFill>
                <a:latin typeface="Faustina"/>
                <a:ea typeface="Faustina"/>
                <a:cs typeface="Faustina"/>
                <a:sym typeface="Faustina"/>
              </a:rPr>
              <a:t> Kết quả cho thấy sự kết hợp giúp bù đắp điểm yếu lẫn nhau, vừa tăng độ chính xác cá nhân hóa, vừa giảm vấn đề khởi đầu lạnh và tính thưa dữ liệu.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grpSp>
        <p:nvGrpSpPr>
          <p:cNvPr name="Group 2" id="2"/>
          <p:cNvGrpSpPr/>
          <p:nvPr/>
        </p:nvGrpSpPr>
        <p:grpSpPr>
          <a:xfrm rot="0">
            <a:off x="1028700" y="2730264"/>
            <a:ext cx="4468135" cy="6528036"/>
            <a:chOff x="0" y="0"/>
            <a:chExt cx="1944774" cy="2841354"/>
          </a:xfrm>
        </p:grpSpPr>
        <p:sp>
          <p:nvSpPr>
            <p:cNvPr name="Freeform 3" id="3"/>
            <p:cNvSpPr/>
            <p:nvPr/>
          </p:nvSpPr>
          <p:spPr>
            <a:xfrm flipH="false" flipV="false" rot="0">
              <a:off x="48260" y="48260"/>
              <a:ext cx="1896514" cy="2793094"/>
            </a:xfrm>
            <a:custGeom>
              <a:avLst/>
              <a:gdLst/>
              <a:ahLst/>
              <a:cxnLst/>
              <a:rect r="r" b="b" t="t" l="l"/>
              <a:pathLst>
                <a:path h="2793094" w="1896514">
                  <a:moveTo>
                    <a:pt x="0" y="0"/>
                  </a:moveTo>
                  <a:lnTo>
                    <a:pt x="1896514" y="0"/>
                  </a:lnTo>
                  <a:lnTo>
                    <a:pt x="1896514" y="2793094"/>
                  </a:lnTo>
                  <a:lnTo>
                    <a:pt x="0" y="2793094"/>
                  </a:lnTo>
                  <a:close/>
                </a:path>
              </a:pathLst>
            </a:custGeom>
            <a:solidFill>
              <a:srgbClr val="121212"/>
            </a:solidFill>
          </p:spPr>
        </p:sp>
        <p:sp>
          <p:nvSpPr>
            <p:cNvPr name="Freeform 4" id="4"/>
            <p:cNvSpPr/>
            <p:nvPr/>
          </p:nvSpPr>
          <p:spPr>
            <a:xfrm flipH="false" flipV="false" rot="0">
              <a:off x="6350" y="6350"/>
              <a:ext cx="1896514" cy="2793094"/>
            </a:xfrm>
            <a:custGeom>
              <a:avLst/>
              <a:gdLst/>
              <a:ahLst/>
              <a:cxnLst/>
              <a:rect r="r" b="b" t="t" l="l"/>
              <a:pathLst>
                <a:path h="2793094" w="1896514">
                  <a:moveTo>
                    <a:pt x="0" y="0"/>
                  </a:moveTo>
                  <a:lnTo>
                    <a:pt x="1896514" y="0"/>
                  </a:lnTo>
                  <a:lnTo>
                    <a:pt x="1896514" y="2793094"/>
                  </a:lnTo>
                  <a:lnTo>
                    <a:pt x="0" y="2793094"/>
                  </a:lnTo>
                  <a:close/>
                </a:path>
              </a:pathLst>
            </a:custGeom>
            <a:solidFill>
              <a:srgbClr val="2D65B2"/>
            </a:solidFill>
          </p:spPr>
        </p:sp>
        <p:sp>
          <p:nvSpPr>
            <p:cNvPr name="Freeform 5" id="5"/>
            <p:cNvSpPr/>
            <p:nvPr/>
          </p:nvSpPr>
          <p:spPr>
            <a:xfrm flipH="false" flipV="false" rot="0">
              <a:off x="0" y="0"/>
              <a:ext cx="1909214" cy="2805794"/>
            </a:xfrm>
            <a:custGeom>
              <a:avLst/>
              <a:gdLst/>
              <a:ahLst/>
              <a:cxnLst/>
              <a:rect r="r" b="b" t="t" l="l"/>
              <a:pathLst>
                <a:path h="2805794" w="1909214">
                  <a:moveTo>
                    <a:pt x="1909214" y="2805794"/>
                  </a:moveTo>
                  <a:lnTo>
                    <a:pt x="0" y="2805794"/>
                  </a:lnTo>
                  <a:lnTo>
                    <a:pt x="0" y="0"/>
                  </a:lnTo>
                  <a:lnTo>
                    <a:pt x="1909214" y="0"/>
                  </a:lnTo>
                  <a:lnTo>
                    <a:pt x="1909214" y="2805794"/>
                  </a:lnTo>
                  <a:close/>
                  <a:moveTo>
                    <a:pt x="12700" y="2793094"/>
                  </a:moveTo>
                  <a:lnTo>
                    <a:pt x="1896514" y="2793094"/>
                  </a:lnTo>
                  <a:lnTo>
                    <a:pt x="1896514" y="12700"/>
                  </a:lnTo>
                  <a:lnTo>
                    <a:pt x="12700" y="12700"/>
                  </a:lnTo>
                  <a:lnTo>
                    <a:pt x="12700" y="2793094"/>
                  </a:lnTo>
                  <a:close/>
                </a:path>
              </a:pathLst>
            </a:custGeom>
            <a:solidFill>
              <a:srgbClr val="121212"/>
            </a:solidFill>
          </p:spPr>
        </p:sp>
      </p:grpSp>
      <p:grpSp>
        <p:nvGrpSpPr>
          <p:cNvPr name="Group 6" id="6"/>
          <p:cNvGrpSpPr/>
          <p:nvPr/>
        </p:nvGrpSpPr>
        <p:grpSpPr>
          <a:xfrm rot="0">
            <a:off x="5715920" y="2730264"/>
            <a:ext cx="11543380" cy="6528036"/>
            <a:chOff x="0" y="0"/>
            <a:chExt cx="5024303" cy="2841354"/>
          </a:xfrm>
        </p:grpSpPr>
        <p:sp>
          <p:nvSpPr>
            <p:cNvPr name="Freeform 7" id="7"/>
            <p:cNvSpPr/>
            <p:nvPr/>
          </p:nvSpPr>
          <p:spPr>
            <a:xfrm flipH="false" flipV="false" rot="0">
              <a:off x="48260" y="48260"/>
              <a:ext cx="4976043" cy="2793094"/>
            </a:xfrm>
            <a:custGeom>
              <a:avLst/>
              <a:gdLst/>
              <a:ahLst/>
              <a:cxnLst/>
              <a:rect r="r" b="b" t="t" l="l"/>
              <a:pathLst>
                <a:path h="2793094" w="4976043">
                  <a:moveTo>
                    <a:pt x="0" y="0"/>
                  </a:moveTo>
                  <a:lnTo>
                    <a:pt x="4976043" y="0"/>
                  </a:lnTo>
                  <a:lnTo>
                    <a:pt x="4976043" y="2793094"/>
                  </a:lnTo>
                  <a:lnTo>
                    <a:pt x="0" y="2793094"/>
                  </a:lnTo>
                  <a:close/>
                </a:path>
              </a:pathLst>
            </a:custGeom>
            <a:solidFill>
              <a:srgbClr val="121212"/>
            </a:solidFill>
          </p:spPr>
        </p:sp>
        <p:sp>
          <p:nvSpPr>
            <p:cNvPr name="Freeform 8" id="8"/>
            <p:cNvSpPr/>
            <p:nvPr/>
          </p:nvSpPr>
          <p:spPr>
            <a:xfrm flipH="false" flipV="false" rot="0">
              <a:off x="6350" y="6350"/>
              <a:ext cx="4976043" cy="2793094"/>
            </a:xfrm>
            <a:custGeom>
              <a:avLst/>
              <a:gdLst/>
              <a:ahLst/>
              <a:cxnLst/>
              <a:rect r="r" b="b" t="t" l="l"/>
              <a:pathLst>
                <a:path h="2793094" w="4976043">
                  <a:moveTo>
                    <a:pt x="0" y="0"/>
                  </a:moveTo>
                  <a:lnTo>
                    <a:pt x="4976043" y="0"/>
                  </a:lnTo>
                  <a:lnTo>
                    <a:pt x="4976043" y="2793094"/>
                  </a:lnTo>
                  <a:lnTo>
                    <a:pt x="0" y="2793094"/>
                  </a:lnTo>
                  <a:close/>
                </a:path>
              </a:pathLst>
            </a:custGeom>
            <a:solidFill>
              <a:srgbClr val="FFFAF2"/>
            </a:solidFill>
          </p:spPr>
        </p:sp>
        <p:sp>
          <p:nvSpPr>
            <p:cNvPr name="Freeform 9" id="9"/>
            <p:cNvSpPr/>
            <p:nvPr/>
          </p:nvSpPr>
          <p:spPr>
            <a:xfrm flipH="false" flipV="false" rot="0">
              <a:off x="0" y="0"/>
              <a:ext cx="4988743" cy="2805794"/>
            </a:xfrm>
            <a:custGeom>
              <a:avLst/>
              <a:gdLst/>
              <a:ahLst/>
              <a:cxnLst/>
              <a:rect r="r" b="b" t="t" l="l"/>
              <a:pathLst>
                <a:path h="2805794" w="4988743">
                  <a:moveTo>
                    <a:pt x="4988743" y="2805794"/>
                  </a:moveTo>
                  <a:lnTo>
                    <a:pt x="0" y="2805794"/>
                  </a:lnTo>
                  <a:lnTo>
                    <a:pt x="0" y="0"/>
                  </a:lnTo>
                  <a:lnTo>
                    <a:pt x="4988743" y="0"/>
                  </a:lnTo>
                  <a:lnTo>
                    <a:pt x="4988743" y="2805794"/>
                  </a:lnTo>
                  <a:close/>
                  <a:moveTo>
                    <a:pt x="12700" y="2793094"/>
                  </a:moveTo>
                  <a:lnTo>
                    <a:pt x="4976043" y="2793094"/>
                  </a:lnTo>
                  <a:lnTo>
                    <a:pt x="4976043" y="12700"/>
                  </a:lnTo>
                  <a:lnTo>
                    <a:pt x="12700" y="12700"/>
                  </a:lnTo>
                  <a:lnTo>
                    <a:pt x="12700" y="2793094"/>
                  </a:lnTo>
                  <a:close/>
                </a:path>
              </a:pathLst>
            </a:custGeom>
            <a:solidFill>
              <a:srgbClr val="121212"/>
            </a:solidFill>
          </p:spPr>
        </p:sp>
      </p:grpSp>
      <p:grpSp>
        <p:nvGrpSpPr>
          <p:cNvPr name="Group 10" id="10"/>
          <p:cNvGrpSpPr/>
          <p:nvPr/>
        </p:nvGrpSpPr>
        <p:grpSpPr>
          <a:xfrm rot="0">
            <a:off x="1028700" y="1028700"/>
            <a:ext cx="16230600" cy="1421367"/>
            <a:chOff x="0" y="0"/>
            <a:chExt cx="21640800" cy="1895157"/>
          </a:xfrm>
        </p:grpSpPr>
        <p:grpSp>
          <p:nvGrpSpPr>
            <p:cNvPr name="Group 11" id="11"/>
            <p:cNvGrpSpPr/>
            <p:nvPr/>
          </p:nvGrpSpPr>
          <p:grpSpPr>
            <a:xfrm rot="0">
              <a:off x="0" y="0"/>
              <a:ext cx="21640800" cy="1895157"/>
              <a:chOff x="0" y="0"/>
              <a:chExt cx="7064435" cy="618656"/>
            </a:xfrm>
          </p:grpSpPr>
          <p:sp>
            <p:nvSpPr>
              <p:cNvPr name="Freeform 12" id="12"/>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13" id="13"/>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14" id="14"/>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5" id="15"/>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FFFAF2"/>
                  </a:solidFill>
                  <a:latin typeface="Agbalumo"/>
                  <a:ea typeface="Agbalumo"/>
                  <a:cs typeface="Agbalumo"/>
                  <a:sym typeface="Agbalumo"/>
                </a:rPr>
                <a:t>Hạn chế</a:t>
              </a:r>
            </a:p>
          </p:txBody>
        </p:sp>
      </p:grpSp>
      <p:sp>
        <p:nvSpPr>
          <p:cNvPr name="Freeform 16" id="16"/>
          <p:cNvSpPr/>
          <p:nvPr/>
        </p:nvSpPr>
        <p:spPr>
          <a:xfrm flipH="true" flipV="false" rot="-5400000">
            <a:off x="8493639" y="-9017428"/>
            <a:ext cx="1322917" cy="18310194"/>
          </a:xfrm>
          <a:custGeom>
            <a:avLst/>
            <a:gdLst/>
            <a:ahLst/>
            <a:cxnLst/>
            <a:rect r="r" b="b" t="t" l="l"/>
            <a:pathLst>
              <a:path h="18310194" w="1322917">
                <a:moveTo>
                  <a:pt x="1322917" y="0"/>
                </a:moveTo>
                <a:lnTo>
                  <a:pt x="0" y="0"/>
                </a:lnTo>
                <a:lnTo>
                  <a:pt x="0" y="18310195"/>
                </a:lnTo>
                <a:lnTo>
                  <a:pt x="1322917" y="18310195"/>
                </a:lnTo>
                <a:lnTo>
                  <a:pt x="1322917"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sp>
        <p:nvSpPr>
          <p:cNvPr name="Freeform 17" id="17"/>
          <p:cNvSpPr/>
          <p:nvPr/>
        </p:nvSpPr>
        <p:spPr>
          <a:xfrm flipH="false" flipV="false" rot="-5400000">
            <a:off x="8493639" y="994541"/>
            <a:ext cx="1322917" cy="18310194"/>
          </a:xfrm>
          <a:custGeom>
            <a:avLst/>
            <a:gdLst/>
            <a:ahLst/>
            <a:cxnLst/>
            <a:rect r="r" b="b" t="t" l="l"/>
            <a:pathLst>
              <a:path h="18310194" w="1322917">
                <a:moveTo>
                  <a:pt x="0" y="0"/>
                </a:moveTo>
                <a:lnTo>
                  <a:pt x="1322917" y="0"/>
                </a:lnTo>
                <a:lnTo>
                  <a:pt x="1322917" y="18310195"/>
                </a:lnTo>
                <a:lnTo>
                  <a:pt x="0" y="18310195"/>
                </a:lnTo>
                <a:lnTo>
                  <a:pt x="0"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sp>
        <p:nvSpPr>
          <p:cNvPr name="Freeform 18" id="18"/>
          <p:cNvSpPr/>
          <p:nvPr/>
        </p:nvSpPr>
        <p:spPr>
          <a:xfrm flipH="false" flipV="false" rot="1656842">
            <a:off x="14614167" y="672863"/>
            <a:ext cx="2868921" cy="2277206"/>
          </a:xfrm>
          <a:custGeom>
            <a:avLst/>
            <a:gdLst/>
            <a:ahLst/>
            <a:cxnLst/>
            <a:rect r="r" b="b" t="t" l="l"/>
            <a:pathLst>
              <a:path h="2277206" w="2868921">
                <a:moveTo>
                  <a:pt x="0" y="0"/>
                </a:moveTo>
                <a:lnTo>
                  <a:pt x="2868921" y="0"/>
                </a:lnTo>
                <a:lnTo>
                  <a:pt x="2868921" y="2277206"/>
                </a:lnTo>
                <a:lnTo>
                  <a:pt x="0" y="2277206"/>
                </a:lnTo>
                <a:lnTo>
                  <a:pt x="0" y="0"/>
                </a:lnTo>
                <a:close/>
              </a:path>
            </a:pathLst>
          </a:custGeom>
          <a:blipFill>
            <a:blip r:embed="rId4"/>
            <a:stretch>
              <a:fillRect l="0" t="0" r="0" b="0"/>
            </a:stretch>
          </a:blipFill>
        </p:spPr>
      </p:sp>
      <p:sp>
        <p:nvSpPr>
          <p:cNvPr name="Freeform 19" id="19"/>
          <p:cNvSpPr/>
          <p:nvPr/>
        </p:nvSpPr>
        <p:spPr>
          <a:xfrm flipH="false" flipV="false" rot="0">
            <a:off x="1121325" y="5566768"/>
            <a:ext cx="4298795" cy="3498145"/>
          </a:xfrm>
          <a:custGeom>
            <a:avLst/>
            <a:gdLst/>
            <a:ahLst/>
            <a:cxnLst/>
            <a:rect r="r" b="b" t="t" l="l"/>
            <a:pathLst>
              <a:path h="3498145" w="4298795">
                <a:moveTo>
                  <a:pt x="0" y="0"/>
                </a:moveTo>
                <a:lnTo>
                  <a:pt x="4298795" y="0"/>
                </a:lnTo>
                <a:lnTo>
                  <a:pt x="4298795" y="3498144"/>
                </a:lnTo>
                <a:lnTo>
                  <a:pt x="0" y="3498144"/>
                </a:lnTo>
                <a:lnTo>
                  <a:pt x="0" y="0"/>
                </a:lnTo>
                <a:close/>
              </a:path>
            </a:pathLst>
          </a:custGeom>
          <a:blipFill>
            <a:blip r:embed="rId5"/>
            <a:stretch>
              <a:fillRect l="0" t="0" r="0" b="0"/>
            </a:stretch>
          </a:blipFill>
        </p:spPr>
      </p:sp>
      <p:sp>
        <p:nvSpPr>
          <p:cNvPr name="Freeform 20" id="20"/>
          <p:cNvSpPr/>
          <p:nvPr/>
        </p:nvSpPr>
        <p:spPr>
          <a:xfrm flipH="false" flipV="false" rot="-704175">
            <a:off x="1998943" y="3048673"/>
            <a:ext cx="2071260" cy="2094827"/>
          </a:xfrm>
          <a:custGeom>
            <a:avLst/>
            <a:gdLst/>
            <a:ahLst/>
            <a:cxnLst/>
            <a:rect r="r" b="b" t="t" l="l"/>
            <a:pathLst>
              <a:path h="2094827" w="2071260">
                <a:moveTo>
                  <a:pt x="0" y="0"/>
                </a:moveTo>
                <a:lnTo>
                  <a:pt x="2071260" y="0"/>
                </a:lnTo>
                <a:lnTo>
                  <a:pt x="2071260" y="2094827"/>
                </a:lnTo>
                <a:lnTo>
                  <a:pt x="0" y="2094827"/>
                </a:lnTo>
                <a:lnTo>
                  <a:pt x="0" y="0"/>
                </a:lnTo>
                <a:close/>
              </a:path>
            </a:pathLst>
          </a:custGeom>
          <a:blipFill>
            <a:blip r:embed="rId6"/>
            <a:stretch>
              <a:fillRect l="0" t="0" r="0" b="0"/>
            </a:stretch>
          </a:blipFill>
        </p:spPr>
      </p:sp>
      <p:sp>
        <p:nvSpPr>
          <p:cNvPr name="TextBox 21" id="21"/>
          <p:cNvSpPr txBox="true"/>
          <p:nvPr/>
        </p:nvSpPr>
        <p:spPr>
          <a:xfrm rot="0">
            <a:off x="6003615" y="3340170"/>
            <a:ext cx="10967989" cy="5200758"/>
          </a:xfrm>
          <a:prstGeom prst="rect">
            <a:avLst/>
          </a:prstGeom>
        </p:spPr>
        <p:txBody>
          <a:bodyPr anchor="t" rtlCol="false" tIns="0" lIns="0" bIns="0" rIns="0">
            <a:spAutoFit/>
          </a:bodyPr>
          <a:lstStyle/>
          <a:p>
            <a:pPr algn="l">
              <a:lnSpc>
                <a:spcPts val="4608"/>
              </a:lnSpc>
              <a:spcBef>
                <a:spcPct val="0"/>
              </a:spcBef>
            </a:pPr>
            <a:r>
              <a:rPr lang="en-US" b="true" sz="3291">
                <a:solidFill>
                  <a:srgbClr val="000000"/>
                </a:solidFill>
                <a:latin typeface="Faustina Bold"/>
                <a:ea typeface="Faustina Bold"/>
                <a:cs typeface="Faustina Bold"/>
                <a:sym typeface="Faustina Bold"/>
              </a:rPr>
              <a:t>Đặ</a:t>
            </a:r>
            <a:r>
              <a:rPr lang="en-US" b="true" sz="3291">
                <a:solidFill>
                  <a:srgbClr val="000000"/>
                </a:solidFill>
                <a:latin typeface="Faustina Bold"/>
                <a:ea typeface="Faustina Bold"/>
                <a:cs typeface="Faustina Bold"/>
                <a:sym typeface="Faustina Bold"/>
              </a:rPr>
              <a:t>c trưng nội dung còn đơn giản:</a:t>
            </a:r>
            <a:r>
              <a:rPr lang="en-US" sz="3291">
                <a:solidFill>
                  <a:srgbClr val="000000"/>
                </a:solidFill>
                <a:latin typeface="Faustina"/>
                <a:ea typeface="Faustina"/>
                <a:cs typeface="Faustina"/>
                <a:sym typeface="Faustina"/>
              </a:rPr>
              <a:t> CB chỉ dựa trên thể loại</a:t>
            </a:r>
          </a:p>
          <a:p>
            <a:pPr algn="l">
              <a:lnSpc>
                <a:spcPts val="4608"/>
              </a:lnSpc>
              <a:spcBef>
                <a:spcPct val="0"/>
              </a:spcBef>
            </a:pPr>
          </a:p>
          <a:p>
            <a:pPr algn="l">
              <a:lnSpc>
                <a:spcPts val="4608"/>
              </a:lnSpc>
              <a:spcBef>
                <a:spcPct val="0"/>
              </a:spcBef>
            </a:pPr>
            <a:r>
              <a:rPr lang="en-US" b="true" sz="3291">
                <a:solidFill>
                  <a:srgbClr val="000000"/>
                </a:solidFill>
                <a:latin typeface="Faustina Bold"/>
                <a:ea typeface="Faustina Bold"/>
                <a:cs typeface="Faustina Bold"/>
                <a:sym typeface="Faustina Bold"/>
              </a:rPr>
              <a:t>Thiếu khả năng thích ứng với thực tế</a:t>
            </a:r>
            <a:r>
              <a:rPr lang="en-US" sz="3291">
                <a:solidFill>
                  <a:srgbClr val="000000"/>
                </a:solidFill>
                <a:latin typeface="Faustina"/>
                <a:ea typeface="Faustina"/>
                <a:cs typeface="Faustina"/>
                <a:sym typeface="Faustina"/>
              </a:rPr>
              <a:t>: mô hình còn phức tạp, chưa đủ hiệu quả để đưa vào thực tế.</a:t>
            </a:r>
          </a:p>
          <a:p>
            <a:pPr algn="l">
              <a:lnSpc>
                <a:spcPts val="4608"/>
              </a:lnSpc>
              <a:spcBef>
                <a:spcPct val="0"/>
              </a:spcBef>
            </a:pPr>
          </a:p>
          <a:p>
            <a:pPr algn="l">
              <a:lnSpc>
                <a:spcPts val="4608"/>
              </a:lnSpc>
              <a:spcBef>
                <a:spcPct val="0"/>
              </a:spcBef>
            </a:pPr>
            <a:r>
              <a:rPr lang="en-US" b="true" sz="3291">
                <a:solidFill>
                  <a:srgbClr val="000000"/>
                </a:solidFill>
                <a:latin typeface="Faustina Bold"/>
                <a:ea typeface="Faustina Bold"/>
                <a:cs typeface="Faustina Bold"/>
                <a:sym typeface="Faustina Bold"/>
              </a:rPr>
              <a:t>Sự cân bằng giữa hai thành phần CB và CF còn thủ công:</a:t>
            </a:r>
            <a:r>
              <a:rPr lang="en-US" sz="3291">
                <a:solidFill>
                  <a:srgbClr val="000000"/>
                </a:solidFill>
                <a:latin typeface="Faustina"/>
                <a:ea typeface="Faustina"/>
                <a:cs typeface="Faustina"/>
                <a:sym typeface="Faustina"/>
              </a:rPr>
              <a:t> tham số Alpha không có khả năng tự điều chỉnh theo người dùng.</a:t>
            </a:r>
          </a:p>
          <a:p>
            <a:pPr algn="l">
              <a:lnSpc>
                <a:spcPts val="4608"/>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grpSp>
        <p:nvGrpSpPr>
          <p:cNvPr name="Group 2" id="2"/>
          <p:cNvGrpSpPr/>
          <p:nvPr/>
        </p:nvGrpSpPr>
        <p:grpSpPr>
          <a:xfrm rot="0">
            <a:off x="1028700" y="2730264"/>
            <a:ext cx="4468135" cy="6528036"/>
            <a:chOff x="0" y="0"/>
            <a:chExt cx="1944774" cy="2841354"/>
          </a:xfrm>
        </p:grpSpPr>
        <p:sp>
          <p:nvSpPr>
            <p:cNvPr name="Freeform 3" id="3"/>
            <p:cNvSpPr/>
            <p:nvPr/>
          </p:nvSpPr>
          <p:spPr>
            <a:xfrm flipH="false" flipV="false" rot="0">
              <a:off x="48260" y="48260"/>
              <a:ext cx="1896514" cy="2793094"/>
            </a:xfrm>
            <a:custGeom>
              <a:avLst/>
              <a:gdLst/>
              <a:ahLst/>
              <a:cxnLst/>
              <a:rect r="r" b="b" t="t" l="l"/>
              <a:pathLst>
                <a:path h="2793094" w="1896514">
                  <a:moveTo>
                    <a:pt x="0" y="0"/>
                  </a:moveTo>
                  <a:lnTo>
                    <a:pt x="1896514" y="0"/>
                  </a:lnTo>
                  <a:lnTo>
                    <a:pt x="1896514" y="2793094"/>
                  </a:lnTo>
                  <a:lnTo>
                    <a:pt x="0" y="2793094"/>
                  </a:lnTo>
                  <a:close/>
                </a:path>
              </a:pathLst>
            </a:custGeom>
            <a:solidFill>
              <a:srgbClr val="121212"/>
            </a:solidFill>
          </p:spPr>
        </p:sp>
        <p:sp>
          <p:nvSpPr>
            <p:cNvPr name="Freeform 4" id="4"/>
            <p:cNvSpPr/>
            <p:nvPr/>
          </p:nvSpPr>
          <p:spPr>
            <a:xfrm flipH="false" flipV="false" rot="0">
              <a:off x="6350" y="6350"/>
              <a:ext cx="1896514" cy="2793094"/>
            </a:xfrm>
            <a:custGeom>
              <a:avLst/>
              <a:gdLst/>
              <a:ahLst/>
              <a:cxnLst/>
              <a:rect r="r" b="b" t="t" l="l"/>
              <a:pathLst>
                <a:path h="2793094" w="1896514">
                  <a:moveTo>
                    <a:pt x="0" y="0"/>
                  </a:moveTo>
                  <a:lnTo>
                    <a:pt x="1896514" y="0"/>
                  </a:lnTo>
                  <a:lnTo>
                    <a:pt x="1896514" y="2793094"/>
                  </a:lnTo>
                  <a:lnTo>
                    <a:pt x="0" y="2793094"/>
                  </a:lnTo>
                  <a:close/>
                </a:path>
              </a:pathLst>
            </a:custGeom>
            <a:solidFill>
              <a:srgbClr val="2D65B2"/>
            </a:solidFill>
          </p:spPr>
        </p:sp>
        <p:sp>
          <p:nvSpPr>
            <p:cNvPr name="Freeform 5" id="5"/>
            <p:cNvSpPr/>
            <p:nvPr/>
          </p:nvSpPr>
          <p:spPr>
            <a:xfrm flipH="false" flipV="false" rot="0">
              <a:off x="0" y="0"/>
              <a:ext cx="1909214" cy="2805794"/>
            </a:xfrm>
            <a:custGeom>
              <a:avLst/>
              <a:gdLst/>
              <a:ahLst/>
              <a:cxnLst/>
              <a:rect r="r" b="b" t="t" l="l"/>
              <a:pathLst>
                <a:path h="2805794" w="1909214">
                  <a:moveTo>
                    <a:pt x="1909214" y="2805794"/>
                  </a:moveTo>
                  <a:lnTo>
                    <a:pt x="0" y="2805794"/>
                  </a:lnTo>
                  <a:lnTo>
                    <a:pt x="0" y="0"/>
                  </a:lnTo>
                  <a:lnTo>
                    <a:pt x="1909214" y="0"/>
                  </a:lnTo>
                  <a:lnTo>
                    <a:pt x="1909214" y="2805794"/>
                  </a:lnTo>
                  <a:close/>
                  <a:moveTo>
                    <a:pt x="12700" y="2793094"/>
                  </a:moveTo>
                  <a:lnTo>
                    <a:pt x="1896514" y="2793094"/>
                  </a:lnTo>
                  <a:lnTo>
                    <a:pt x="1896514" y="12700"/>
                  </a:lnTo>
                  <a:lnTo>
                    <a:pt x="12700" y="12700"/>
                  </a:lnTo>
                  <a:lnTo>
                    <a:pt x="12700" y="2793094"/>
                  </a:lnTo>
                  <a:close/>
                </a:path>
              </a:pathLst>
            </a:custGeom>
            <a:solidFill>
              <a:srgbClr val="121212"/>
            </a:solidFill>
          </p:spPr>
        </p:sp>
      </p:grpSp>
      <p:grpSp>
        <p:nvGrpSpPr>
          <p:cNvPr name="Group 6" id="6"/>
          <p:cNvGrpSpPr/>
          <p:nvPr/>
        </p:nvGrpSpPr>
        <p:grpSpPr>
          <a:xfrm rot="0">
            <a:off x="5715920" y="2730264"/>
            <a:ext cx="11543380" cy="6528036"/>
            <a:chOff x="0" y="0"/>
            <a:chExt cx="5024303" cy="2841354"/>
          </a:xfrm>
        </p:grpSpPr>
        <p:sp>
          <p:nvSpPr>
            <p:cNvPr name="Freeform 7" id="7"/>
            <p:cNvSpPr/>
            <p:nvPr/>
          </p:nvSpPr>
          <p:spPr>
            <a:xfrm flipH="false" flipV="false" rot="0">
              <a:off x="48260" y="48260"/>
              <a:ext cx="4976043" cy="2793094"/>
            </a:xfrm>
            <a:custGeom>
              <a:avLst/>
              <a:gdLst/>
              <a:ahLst/>
              <a:cxnLst/>
              <a:rect r="r" b="b" t="t" l="l"/>
              <a:pathLst>
                <a:path h="2793094" w="4976043">
                  <a:moveTo>
                    <a:pt x="0" y="0"/>
                  </a:moveTo>
                  <a:lnTo>
                    <a:pt x="4976043" y="0"/>
                  </a:lnTo>
                  <a:lnTo>
                    <a:pt x="4976043" y="2793094"/>
                  </a:lnTo>
                  <a:lnTo>
                    <a:pt x="0" y="2793094"/>
                  </a:lnTo>
                  <a:close/>
                </a:path>
              </a:pathLst>
            </a:custGeom>
            <a:solidFill>
              <a:srgbClr val="121212"/>
            </a:solidFill>
          </p:spPr>
        </p:sp>
        <p:sp>
          <p:nvSpPr>
            <p:cNvPr name="Freeform 8" id="8"/>
            <p:cNvSpPr/>
            <p:nvPr/>
          </p:nvSpPr>
          <p:spPr>
            <a:xfrm flipH="false" flipV="false" rot="0">
              <a:off x="6350" y="6350"/>
              <a:ext cx="4976043" cy="2793094"/>
            </a:xfrm>
            <a:custGeom>
              <a:avLst/>
              <a:gdLst/>
              <a:ahLst/>
              <a:cxnLst/>
              <a:rect r="r" b="b" t="t" l="l"/>
              <a:pathLst>
                <a:path h="2793094" w="4976043">
                  <a:moveTo>
                    <a:pt x="0" y="0"/>
                  </a:moveTo>
                  <a:lnTo>
                    <a:pt x="4976043" y="0"/>
                  </a:lnTo>
                  <a:lnTo>
                    <a:pt x="4976043" y="2793094"/>
                  </a:lnTo>
                  <a:lnTo>
                    <a:pt x="0" y="2793094"/>
                  </a:lnTo>
                  <a:close/>
                </a:path>
              </a:pathLst>
            </a:custGeom>
            <a:solidFill>
              <a:srgbClr val="FFFAF2"/>
            </a:solidFill>
          </p:spPr>
        </p:sp>
        <p:sp>
          <p:nvSpPr>
            <p:cNvPr name="Freeform 9" id="9"/>
            <p:cNvSpPr/>
            <p:nvPr/>
          </p:nvSpPr>
          <p:spPr>
            <a:xfrm flipH="false" flipV="false" rot="0">
              <a:off x="0" y="0"/>
              <a:ext cx="4988743" cy="2805794"/>
            </a:xfrm>
            <a:custGeom>
              <a:avLst/>
              <a:gdLst/>
              <a:ahLst/>
              <a:cxnLst/>
              <a:rect r="r" b="b" t="t" l="l"/>
              <a:pathLst>
                <a:path h="2805794" w="4988743">
                  <a:moveTo>
                    <a:pt x="4988743" y="2805794"/>
                  </a:moveTo>
                  <a:lnTo>
                    <a:pt x="0" y="2805794"/>
                  </a:lnTo>
                  <a:lnTo>
                    <a:pt x="0" y="0"/>
                  </a:lnTo>
                  <a:lnTo>
                    <a:pt x="4988743" y="0"/>
                  </a:lnTo>
                  <a:lnTo>
                    <a:pt x="4988743" y="2805794"/>
                  </a:lnTo>
                  <a:close/>
                  <a:moveTo>
                    <a:pt x="12700" y="2793094"/>
                  </a:moveTo>
                  <a:lnTo>
                    <a:pt x="4976043" y="2793094"/>
                  </a:lnTo>
                  <a:lnTo>
                    <a:pt x="4976043" y="12700"/>
                  </a:lnTo>
                  <a:lnTo>
                    <a:pt x="12700" y="12700"/>
                  </a:lnTo>
                  <a:lnTo>
                    <a:pt x="12700" y="2793094"/>
                  </a:lnTo>
                  <a:close/>
                </a:path>
              </a:pathLst>
            </a:custGeom>
            <a:solidFill>
              <a:srgbClr val="121212"/>
            </a:solidFill>
          </p:spPr>
        </p:sp>
      </p:grpSp>
      <p:grpSp>
        <p:nvGrpSpPr>
          <p:cNvPr name="Group 10" id="10"/>
          <p:cNvGrpSpPr/>
          <p:nvPr/>
        </p:nvGrpSpPr>
        <p:grpSpPr>
          <a:xfrm rot="0">
            <a:off x="1028700" y="1028700"/>
            <a:ext cx="16230600" cy="1421367"/>
            <a:chOff x="0" y="0"/>
            <a:chExt cx="21640800" cy="1895157"/>
          </a:xfrm>
        </p:grpSpPr>
        <p:grpSp>
          <p:nvGrpSpPr>
            <p:cNvPr name="Group 11" id="11"/>
            <p:cNvGrpSpPr/>
            <p:nvPr/>
          </p:nvGrpSpPr>
          <p:grpSpPr>
            <a:xfrm rot="0">
              <a:off x="0" y="0"/>
              <a:ext cx="21640800" cy="1895157"/>
              <a:chOff x="0" y="0"/>
              <a:chExt cx="7064435" cy="618656"/>
            </a:xfrm>
          </p:grpSpPr>
          <p:sp>
            <p:nvSpPr>
              <p:cNvPr name="Freeform 12" id="12"/>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13" id="13"/>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86A9D"/>
              </a:solidFill>
            </p:spPr>
          </p:sp>
          <p:sp>
            <p:nvSpPr>
              <p:cNvPr name="Freeform 14" id="14"/>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5" id="15"/>
            <p:cNvSpPr txBox="true"/>
            <p:nvPr/>
          </p:nvSpPr>
          <p:spPr>
            <a:xfrm rot="0">
              <a:off x="944078" y="490774"/>
              <a:ext cx="19752645" cy="1079077"/>
            </a:xfrm>
            <a:prstGeom prst="rect">
              <a:avLst/>
            </a:prstGeom>
          </p:spPr>
          <p:txBody>
            <a:bodyPr anchor="t" rtlCol="false" tIns="0" lIns="0" bIns="0" rIns="0">
              <a:spAutoFit/>
            </a:bodyPr>
            <a:lstStyle/>
            <a:p>
              <a:pPr algn="ctr">
                <a:lnSpc>
                  <a:spcPts val="6160"/>
                </a:lnSpc>
              </a:pPr>
              <a:r>
                <a:rPr lang="en-US" sz="5600">
                  <a:solidFill>
                    <a:srgbClr val="FFFAF2"/>
                  </a:solidFill>
                  <a:latin typeface="Agbalumo"/>
                  <a:ea typeface="Agbalumo"/>
                  <a:cs typeface="Agbalumo"/>
                  <a:sym typeface="Agbalumo"/>
                </a:rPr>
                <a:t>Hướng phát triển tương lai</a:t>
              </a:r>
            </a:p>
          </p:txBody>
        </p:sp>
      </p:grpSp>
      <p:sp>
        <p:nvSpPr>
          <p:cNvPr name="Freeform 16" id="16"/>
          <p:cNvSpPr/>
          <p:nvPr/>
        </p:nvSpPr>
        <p:spPr>
          <a:xfrm flipH="true" flipV="false" rot="-5400000">
            <a:off x="8493639" y="-9017428"/>
            <a:ext cx="1322917" cy="18310194"/>
          </a:xfrm>
          <a:custGeom>
            <a:avLst/>
            <a:gdLst/>
            <a:ahLst/>
            <a:cxnLst/>
            <a:rect r="r" b="b" t="t" l="l"/>
            <a:pathLst>
              <a:path h="18310194" w="1322917">
                <a:moveTo>
                  <a:pt x="1322917" y="0"/>
                </a:moveTo>
                <a:lnTo>
                  <a:pt x="0" y="0"/>
                </a:lnTo>
                <a:lnTo>
                  <a:pt x="0" y="18310195"/>
                </a:lnTo>
                <a:lnTo>
                  <a:pt x="1322917" y="18310195"/>
                </a:lnTo>
                <a:lnTo>
                  <a:pt x="1322917"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sp>
        <p:nvSpPr>
          <p:cNvPr name="Freeform 17" id="17"/>
          <p:cNvSpPr/>
          <p:nvPr/>
        </p:nvSpPr>
        <p:spPr>
          <a:xfrm flipH="false" flipV="false" rot="-5400000">
            <a:off x="8493639" y="994541"/>
            <a:ext cx="1322917" cy="18310194"/>
          </a:xfrm>
          <a:custGeom>
            <a:avLst/>
            <a:gdLst/>
            <a:ahLst/>
            <a:cxnLst/>
            <a:rect r="r" b="b" t="t" l="l"/>
            <a:pathLst>
              <a:path h="18310194" w="1322917">
                <a:moveTo>
                  <a:pt x="0" y="0"/>
                </a:moveTo>
                <a:lnTo>
                  <a:pt x="1322917" y="0"/>
                </a:lnTo>
                <a:lnTo>
                  <a:pt x="1322917" y="18310195"/>
                </a:lnTo>
                <a:lnTo>
                  <a:pt x="0" y="18310195"/>
                </a:lnTo>
                <a:lnTo>
                  <a:pt x="0"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sp>
        <p:nvSpPr>
          <p:cNvPr name="Freeform 18" id="18"/>
          <p:cNvSpPr/>
          <p:nvPr/>
        </p:nvSpPr>
        <p:spPr>
          <a:xfrm flipH="false" flipV="false" rot="1656842">
            <a:off x="14614167" y="672863"/>
            <a:ext cx="2868921" cy="2277206"/>
          </a:xfrm>
          <a:custGeom>
            <a:avLst/>
            <a:gdLst/>
            <a:ahLst/>
            <a:cxnLst/>
            <a:rect r="r" b="b" t="t" l="l"/>
            <a:pathLst>
              <a:path h="2277206" w="2868921">
                <a:moveTo>
                  <a:pt x="0" y="0"/>
                </a:moveTo>
                <a:lnTo>
                  <a:pt x="2868921" y="0"/>
                </a:lnTo>
                <a:lnTo>
                  <a:pt x="2868921" y="2277206"/>
                </a:lnTo>
                <a:lnTo>
                  <a:pt x="0" y="2277206"/>
                </a:lnTo>
                <a:lnTo>
                  <a:pt x="0" y="0"/>
                </a:lnTo>
                <a:close/>
              </a:path>
            </a:pathLst>
          </a:custGeom>
          <a:blipFill>
            <a:blip r:embed="rId4"/>
            <a:stretch>
              <a:fillRect l="0" t="0" r="0" b="0"/>
            </a:stretch>
          </a:blipFill>
        </p:spPr>
      </p:sp>
      <p:sp>
        <p:nvSpPr>
          <p:cNvPr name="TextBox 19" id="19"/>
          <p:cNvSpPr txBox="true"/>
          <p:nvPr/>
        </p:nvSpPr>
        <p:spPr>
          <a:xfrm rot="0">
            <a:off x="6084184" y="2913187"/>
            <a:ext cx="10806852" cy="6054724"/>
          </a:xfrm>
          <a:prstGeom prst="rect">
            <a:avLst/>
          </a:prstGeom>
        </p:spPr>
        <p:txBody>
          <a:bodyPr anchor="t" rtlCol="false" tIns="0" lIns="0" bIns="0" rIns="0">
            <a:spAutoFit/>
          </a:bodyPr>
          <a:lstStyle/>
          <a:p>
            <a:pPr algn="l">
              <a:lnSpc>
                <a:spcPts val="4375"/>
              </a:lnSpc>
              <a:spcBef>
                <a:spcPct val="0"/>
              </a:spcBef>
            </a:pPr>
            <a:r>
              <a:rPr lang="en-US" b="true" sz="3125">
                <a:solidFill>
                  <a:srgbClr val="000000"/>
                </a:solidFill>
                <a:latin typeface="Faustina Bold"/>
                <a:ea typeface="Faustina Bold"/>
                <a:cs typeface="Faustina Bold"/>
                <a:sym typeface="Faustina Bold"/>
              </a:rPr>
              <a:t>Làm</a:t>
            </a:r>
            <a:r>
              <a:rPr lang="en-US" b="true" sz="3125">
                <a:solidFill>
                  <a:srgbClr val="000000"/>
                </a:solidFill>
                <a:latin typeface="Faustina Bold"/>
                <a:ea typeface="Faustina Bold"/>
                <a:cs typeface="Faustina Bold"/>
                <a:sym typeface="Faustina Bold"/>
              </a:rPr>
              <a:t> giàu đặc trưng nội dung</a:t>
            </a:r>
            <a:r>
              <a:rPr lang="en-US" sz="3125">
                <a:solidFill>
                  <a:srgbClr val="000000"/>
                </a:solidFill>
                <a:latin typeface="Faustina"/>
                <a:ea typeface="Faustina"/>
                <a:cs typeface="Faustina"/>
                <a:sym typeface="Faustina"/>
              </a:rPr>
              <a:t>: xử lý ngôn ngữ tự nhiên với “abstract”</a:t>
            </a:r>
          </a:p>
          <a:p>
            <a:pPr algn="l">
              <a:lnSpc>
                <a:spcPts val="4375"/>
              </a:lnSpc>
              <a:spcBef>
                <a:spcPct val="0"/>
              </a:spcBef>
            </a:pPr>
          </a:p>
          <a:p>
            <a:pPr algn="l">
              <a:lnSpc>
                <a:spcPts val="4375"/>
              </a:lnSpc>
              <a:spcBef>
                <a:spcPct val="0"/>
              </a:spcBef>
            </a:pPr>
            <a:r>
              <a:rPr lang="en-US" b="true" sz="3125">
                <a:solidFill>
                  <a:srgbClr val="000000"/>
                </a:solidFill>
                <a:latin typeface="Faustina Bold"/>
                <a:ea typeface="Faustina Bold"/>
                <a:cs typeface="Faustina Bold"/>
                <a:sym typeface="Faustina Bold"/>
              </a:rPr>
              <a:t>Nâng cấp thuật toán Lọc cộng tác</a:t>
            </a:r>
            <a:r>
              <a:rPr lang="en-US" sz="3125">
                <a:solidFill>
                  <a:srgbClr val="000000"/>
                </a:solidFill>
                <a:latin typeface="Faustina"/>
                <a:ea typeface="Faustina"/>
                <a:cs typeface="Faustina"/>
                <a:sym typeface="Faustina"/>
              </a:rPr>
              <a:t>: Phân rã ma trận (Matrix Factorization) (ví dụ: SVD, ALS) hay mô hình Học sâu (Deep Learning) (như Neural Collaborative Filtering). Các phương pháp này thường xử lý tính thưa thớt của dữ liệu tốt hơn và có khả năng mở rộng (scalability) cao hơn.</a:t>
            </a:r>
          </a:p>
          <a:p>
            <a:pPr algn="l">
              <a:lnSpc>
                <a:spcPts val="4375"/>
              </a:lnSpc>
              <a:spcBef>
                <a:spcPct val="0"/>
              </a:spcBef>
            </a:pPr>
          </a:p>
          <a:p>
            <a:pPr algn="l">
              <a:lnSpc>
                <a:spcPts val="4375"/>
              </a:lnSpc>
              <a:spcBef>
                <a:spcPct val="0"/>
              </a:spcBef>
            </a:pPr>
            <a:r>
              <a:rPr lang="en-US" b="true" sz="3125">
                <a:solidFill>
                  <a:srgbClr val="000000"/>
                </a:solidFill>
                <a:latin typeface="Faustina Bold"/>
                <a:ea typeface="Faustina Bold"/>
                <a:cs typeface="Faustina Bold"/>
                <a:sym typeface="Faustina Bold"/>
              </a:rPr>
              <a:t>Xây dựng hệ thống gợi ý theo thời gian thực</a:t>
            </a:r>
            <a:r>
              <a:rPr lang="en-US" sz="3125">
                <a:solidFill>
                  <a:srgbClr val="000000"/>
                </a:solidFill>
                <a:latin typeface="Faustina"/>
                <a:ea typeface="Faustina"/>
                <a:cs typeface="Faustina"/>
                <a:sym typeface="Faustina"/>
              </a:rPr>
              <a:t>:  mô hình cập nhật trọng số và hồ sơ người dùng theo thời gian thực (real-time)</a:t>
            </a:r>
          </a:p>
        </p:txBody>
      </p:sp>
      <p:sp>
        <p:nvSpPr>
          <p:cNvPr name="Freeform 20" id="20"/>
          <p:cNvSpPr/>
          <p:nvPr/>
        </p:nvSpPr>
        <p:spPr>
          <a:xfrm flipH="false" flipV="false" rot="0">
            <a:off x="1028700" y="5143500"/>
            <a:ext cx="4394447" cy="4114800"/>
          </a:xfrm>
          <a:custGeom>
            <a:avLst/>
            <a:gdLst/>
            <a:ahLst/>
            <a:cxnLst/>
            <a:rect r="r" b="b" t="t" l="l"/>
            <a:pathLst>
              <a:path h="4114800" w="4394447">
                <a:moveTo>
                  <a:pt x="0" y="0"/>
                </a:moveTo>
                <a:lnTo>
                  <a:pt x="4394447" y="0"/>
                </a:lnTo>
                <a:lnTo>
                  <a:pt x="439444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985117" y="2264760"/>
            <a:ext cx="2481612" cy="2441004"/>
          </a:xfrm>
          <a:custGeom>
            <a:avLst/>
            <a:gdLst/>
            <a:ahLst/>
            <a:cxnLst/>
            <a:rect r="r" b="b" t="t" l="l"/>
            <a:pathLst>
              <a:path h="2441004" w="2481612">
                <a:moveTo>
                  <a:pt x="0" y="0"/>
                </a:moveTo>
                <a:lnTo>
                  <a:pt x="2481612" y="0"/>
                </a:lnTo>
                <a:lnTo>
                  <a:pt x="2481612" y="2441004"/>
                </a:lnTo>
                <a:lnTo>
                  <a:pt x="0" y="24410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sp>
        <p:nvSpPr>
          <p:cNvPr name="Freeform 2" id="2"/>
          <p:cNvSpPr/>
          <p:nvPr/>
        </p:nvSpPr>
        <p:spPr>
          <a:xfrm flipH="false" flipV="false" rot="0">
            <a:off x="-511367" y="-792760"/>
            <a:ext cx="19274853" cy="11789122"/>
          </a:xfrm>
          <a:custGeom>
            <a:avLst/>
            <a:gdLst/>
            <a:ahLst/>
            <a:cxnLst/>
            <a:rect r="r" b="b" t="t" l="l"/>
            <a:pathLst>
              <a:path h="11789122" w="19274853">
                <a:moveTo>
                  <a:pt x="0" y="0"/>
                </a:moveTo>
                <a:lnTo>
                  <a:pt x="19274853" y="0"/>
                </a:lnTo>
                <a:lnTo>
                  <a:pt x="19274853" y="11789122"/>
                </a:lnTo>
                <a:lnTo>
                  <a:pt x="0" y="11789122"/>
                </a:lnTo>
                <a:lnTo>
                  <a:pt x="0" y="0"/>
                </a:lnTo>
                <a:close/>
              </a:path>
            </a:pathLst>
          </a:custGeom>
          <a:blipFill>
            <a:blip r:embed="rId2">
              <a:alphaModFix amt="7999"/>
              <a:extLst>
                <a:ext uri="{96DAC541-7B7A-43D3-8B79-37D633B846F1}">
                  <asvg:svgBlip xmlns:asvg="http://schemas.microsoft.com/office/drawing/2016/SVG/main" r:embed="rId3"/>
                </a:ext>
              </a:extLst>
            </a:blip>
            <a:stretch>
              <a:fillRect l="-12657" t="-50982" r="-11420" b="-51882"/>
            </a:stretch>
          </a:blipFill>
        </p:spPr>
      </p:sp>
      <p:grpSp>
        <p:nvGrpSpPr>
          <p:cNvPr name="Group 3" id="3"/>
          <p:cNvGrpSpPr/>
          <p:nvPr/>
        </p:nvGrpSpPr>
        <p:grpSpPr>
          <a:xfrm rot="0">
            <a:off x="5930039" y="7056444"/>
            <a:ext cx="6427922" cy="1406518"/>
            <a:chOff x="0" y="0"/>
            <a:chExt cx="2797780" cy="612193"/>
          </a:xfrm>
        </p:grpSpPr>
        <p:sp>
          <p:nvSpPr>
            <p:cNvPr name="Freeform 4" id="4"/>
            <p:cNvSpPr/>
            <p:nvPr/>
          </p:nvSpPr>
          <p:spPr>
            <a:xfrm flipH="false" flipV="false" rot="0">
              <a:off x="48260" y="48260"/>
              <a:ext cx="2749520" cy="563933"/>
            </a:xfrm>
            <a:custGeom>
              <a:avLst/>
              <a:gdLst/>
              <a:ahLst/>
              <a:cxnLst/>
              <a:rect r="r" b="b" t="t" l="l"/>
              <a:pathLst>
                <a:path h="563933" w="2749520">
                  <a:moveTo>
                    <a:pt x="0" y="0"/>
                  </a:moveTo>
                  <a:lnTo>
                    <a:pt x="2749520" y="0"/>
                  </a:lnTo>
                  <a:lnTo>
                    <a:pt x="2749520" y="563933"/>
                  </a:lnTo>
                  <a:lnTo>
                    <a:pt x="0" y="563933"/>
                  </a:lnTo>
                  <a:close/>
                </a:path>
              </a:pathLst>
            </a:custGeom>
            <a:solidFill>
              <a:srgbClr val="121212"/>
            </a:solidFill>
          </p:spPr>
        </p:sp>
        <p:sp>
          <p:nvSpPr>
            <p:cNvPr name="Freeform 5" id="5"/>
            <p:cNvSpPr/>
            <p:nvPr/>
          </p:nvSpPr>
          <p:spPr>
            <a:xfrm flipH="false" flipV="false" rot="0">
              <a:off x="6350" y="6350"/>
              <a:ext cx="2749520" cy="563933"/>
            </a:xfrm>
            <a:custGeom>
              <a:avLst/>
              <a:gdLst/>
              <a:ahLst/>
              <a:cxnLst/>
              <a:rect r="r" b="b" t="t" l="l"/>
              <a:pathLst>
                <a:path h="563933" w="2749520">
                  <a:moveTo>
                    <a:pt x="0" y="0"/>
                  </a:moveTo>
                  <a:lnTo>
                    <a:pt x="2749520" y="0"/>
                  </a:lnTo>
                  <a:lnTo>
                    <a:pt x="2749520" y="563933"/>
                  </a:lnTo>
                  <a:lnTo>
                    <a:pt x="0" y="563933"/>
                  </a:lnTo>
                  <a:close/>
                </a:path>
              </a:pathLst>
            </a:custGeom>
            <a:solidFill>
              <a:srgbClr val="FFFAF2"/>
            </a:solidFill>
          </p:spPr>
        </p:sp>
        <p:sp>
          <p:nvSpPr>
            <p:cNvPr name="Freeform 6" id="6"/>
            <p:cNvSpPr/>
            <p:nvPr/>
          </p:nvSpPr>
          <p:spPr>
            <a:xfrm flipH="false" flipV="false" rot="0">
              <a:off x="0" y="0"/>
              <a:ext cx="2762220" cy="576633"/>
            </a:xfrm>
            <a:custGeom>
              <a:avLst/>
              <a:gdLst/>
              <a:ahLst/>
              <a:cxnLst/>
              <a:rect r="r" b="b" t="t" l="l"/>
              <a:pathLst>
                <a:path h="576633" w="2762220">
                  <a:moveTo>
                    <a:pt x="2762220" y="576633"/>
                  </a:moveTo>
                  <a:lnTo>
                    <a:pt x="0" y="576633"/>
                  </a:lnTo>
                  <a:lnTo>
                    <a:pt x="0" y="0"/>
                  </a:lnTo>
                  <a:lnTo>
                    <a:pt x="2762220" y="0"/>
                  </a:lnTo>
                  <a:lnTo>
                    <a:pt x="2762220" y="576633"/>
                  </a:lnTo>
                  <a:close/>
                  <a:moveTo>
                    <a:pt x="12700" y="563933"/>
                  </a:moveTo>
                  <a:lnTo>
                    <a:pt x="2749520" y="563933"/>
                  </a:lnTo>
                  <a:lnTo>
                    <a:pt x="2749520" y="12700"/>
                  </a:lnTo>
                  <a:lnTo>
                    <a:pt x="12700" y="12700"/>
                  </a:lnTo>
                  <a:lnTo>
                    <a:pt x="12700" y="563933"/>
                  </a:lnTo>
                  <a:close/>
                </a:path>
              </a:pathLst>
            </a:custGeom>
            <a:solidFill>
              <a:srgbClr val="121212"/>
            </a:solidFill>
          </p:spPr>
        </p:sp>
      </p:grpSp>
      <p:grpSp>
        <p:nvGrpSpPr>
          <p:cNvPr name="Group 7" id="7"/>
          <p:cNvGrpSpPr/>
          <p:nvPr/>
        </p:nvGrpSpPr>
        <p:grpSpPr>
          <a:xfrm rot="0">
            <a:off x="1586067" y="1772449"/>
            <a:ext cx="15079987" cy="5151426"/>
            <a:chOff x="0" y="0"/>
            <a:chExt cx="20106649" cy="6868568"/>
          </a:xfrm>
        </p:grpSpPr>
        <p:grpSp>
          <p:nvGrpSpPr>
            <p:cNvPr name="Group 8" id="8"/>
            <p:cNvGrpSpPr/>
            <p:nvPr/>
          </p:nvGrpSpPr>
          <p:grpSpPr>
            <a:xfrm rot="0">
              <a:off x="0" y="0"/>
              <a:ext cx="20106649" cy="6868568"/>
              <a:chOff x="0" y="0"/>
              <a:chExt cx="6563626" cy="2242179"/>
            </a:xfrm>
          </p:grpSpPr>
          <p:sp>
            <p:nvSpPr>
              <p:cNvPr name="Freeform 9" id="9"/>
              <p:cNvSpPr/>
              <p:nvPr/>
            </p:nvSpPr>
            <p:spPr>
              <a:xfrm flipH="false" flipV="false" rot="0">
                <a:off x="48260" y="48260"/>
                <a:ext cx="6515366" cy="2193919"/>
              </a:xfrm>
              <a:custGeom>
                <a:avLst/>
                <a:gdLst/>
                <a:ahLst/>
                <a:cxnLst/>
                <a:rect r="r" b="b" t="t" l="l"/>
                <a:pathLst>
                  <a:path h="2193919" w="6515366">
                    <a:moveTo>
                      <a:pt x="0" y="0"/>
                    </a:moveTo>
                    <a:lnTo>
                      <a:pt x="6515366" y="0"/>
                    </a:lnTo>
                    <a:lnTo>
                      <a:pt x="6515366" y="2193919"/>
                    </a:lnTo>
                    <a:lnTo>
                      <a:pt x="0" y="2193919"/>
                    </a:lnTo>
                    <a:close/>
                  </a:path>
                </a:pathLst>
              </a:custGeom>
              <a:solidFill>
                <a:srgbClr val="121212"/>
              </a:solidFill>
            </p:spPr>
          </p:sp>
          <p:sp>
            <p:nvSpPr>
              <p:cNvPr name="Freeform 10" id="10"/>
              <p:cNvSpPr/>
              <p:nvPr/>
            </p:nvSpPr>
            <p:spPr>
              <a:xfrm flipH="false" flipV="false" rot="0">
                <a:off x="6350" y="6350"/>
                <a:ext cx="6515366" cy="2193919"/>
              </a:xfrm>
              <a:custGeom>
                <a:avLst/>
                <a:gdLst/>
                <a:ahLst/>
                <a:cxnLst/>
                <a:rect r="r" b="b" t="t" l="l"/>
                <a:pathLst>
                  <a:path h="2193919" w="6515366">
                    <a:moveTo>
                      <a:pt x="0" y="0"/>
                    </a:moveTo>
                    <a:lnTo>
                      <a:pt x="6515366" y="0"/>
                    </a:lnTo>
                    <a:lnTo>
                      <a:pt x="6515366" y="2193919"/>
                    </a:lnTo>
                    <a:lnTo>
                      <a:pt x="0" y="2193919"/>
                    </a:lnTo>
                    <a:close/>
                  </a:path>
                </a:pathLst>
              </a:custGeom>
              <a:solidFill>
                <a:srgbClr val="FFEC89"/>
              </a:solidFill>
            </p:spPr>
          </p:sp>
          <p:sp>
            <p:nvSpPr>
              <p:cNvPr name="Freeform 11" id="11"/>
              <p:cNvSpPr/>
              <p:nvPr/>
            </p:nvSpPr>
            <p:spPr>
              <a:xfrm flipH="false" flipV="false" rot="0">
                <a:off x="0" y="0"/>
                <a:ext cx="6528066" cy="2206619"/>
              </a:xfrm>
              <a:custGeom>
                <a:avLst/>
                <a:gdLst/>
                <a:ahLst/>
                <a:cxnLst/>
                <a:rect r="r" b="b" t="t" l="l"/>
                <a:pathLst>
                  <a:path h="2206619" w="6528066">
                    <a:moveTo>
                      <a:pt x="6528066" y="2206619"/>
                    </a:moveTo>
                    <a:lnTo>
                      <a:pt x="0" y="2206619"/>
                    </a:lnTo>
                    <a:lnTo>
                      <a:pt x="0" y="0"/>
                    </a:lnTo>
                    <a:lnTo>
                      <a:pt x="6528066" y="0"/>
                    </a:lnTo>
                    <a:lnTo>
                      <a:pt x="6528066" y="2206619"/>
                    </a:lnTo>
                    <a:close/>
                    <a:moveTo>
                      <a:pt x="12700" y="2193919"/>
                    </a:moveTo>
                    <a:lnTo>
                      <a:pt x="6515366" y="2193919"/>
                    </a:lnTo>
                    <a:lnTo>
                      <a:pt x="6515366" y="12700"/>
                    </a:lnTo>
                    <a:lnTo>
                      <a:pt x="12700" y="12700"/>
                    </a:lnTo>
                    <a:lnTo>
                      <a:pt x="12700" y="2193919"/>
                    </a:lnTo>
                    <a:close/>
                  </a:path>
                </a:pathLst>
              </a:custGeom>
              <a:solidFill>
                <a:srgbClr val="121212"/>
              </a:solidFill>
            </p:spPr>
          </p:sp>
        </p:grpSp>
        <p:sp>
          <p:nvSpPr>
            <p:cNvPr name="TextBox 12" id="12"/>
            <p:cNvSpPr txBox="true"/>
            <p:nvPr/>
          </p:nvSpPr>
          <p:spPr>
            <a:xfrm rot="0">
              <a:off x="986604" y="1072527"/>
              <a:ext cx="18133441" cy="3808466"/>
            </a:xfrm>
            <a:prstGeom prst="rect">
              <a:avLst/>
            </a:prstGeom>
          </p:spPr>
          <p:txBody>
            <a:bodyPr anchor="t" rtlCol="false" tIns="0" lIns="0" bIns="0" rIns="0">
              <a:spAutoFit/>
            </a:bodyPr>
            <a:lstStyle/>
            <a:p>
              <a:pPr algn="ctr">
                <a:lnSpc>
                  <a:spcPts val="11037"/>
                </a:lnSpc>
              </a:pPr>
              <a:r>
                <a:rPr lang="en-US" sz="10034">
                  <a:solidFill>
                    <a:srgbClr val="F86A9D"/>
                  </a:solidFill>
                  <a:latin typeface="Agbalumo"/>
                  <a:ea typeface="Agbalumo"/>
                  <a:cs typeface="Agbalumo"/>
                  <a:sym typeface="Agbalumo"/>
                </a:rPr>
                <a:t>Cảm ơn thầy cô và các bạn đã lắng nghe!</a:t>
              </a:r>
            </a:p>
          </p:txBody>
        </p:sp>
        <p:sp>
          <p:nvSpPr>
            <p:cNvPr name="TextBox 13" id="13"/>
            <p:cNvSpPr txBox="true"/>
            <p:nvPr/>
          </p:nvSpPr>
          <p:spPr>
            <a:xfrm rot="0">
              <a:off x="986604" y="5145166"/>
              <a:ext cx="18133441" cy="568325"/>
            </a:xfrm>
            <a:prstGeom prst="rect">
              <a:avLst/>
            </a:prstGeom>
          </p:spPr>
          <p:txBody>
            <a:bodyPr anchor="t" rtlCol="false" tIns="0" lIns="0" bIns="0" rIns="0">
              <a:spAutoFit/>
            </a:bodyPr>
            <a:lstStyle/>
            <a:p>
              <a:pPr algn="ctr">
                <a:lnSpc>
                  <a:spcPts val="3360"/>
                </a:lnSpc>
              </a:pPr>
            </a:p>
          </p:txBody>
        </p:sp>
      </p:grpSp>
      <p:sp>
        <p:nvSpPr>
          <p:cNvPr name="Freeform 14" id="14"/>
          <p:cNvSpPr/>
          <p:nvPr/>
        </p:nvSpPr>
        <p:spPr>
          <a:xfrm flipH="false" flipV="false" rot="0">
            <a:off x="2960720" y="9461504"/>
            <a:ext cx="2430096" cy="1069242"/>
          </a:xfrm>
          <a:custGeom>
            <a:avLst/>
            <a:gdLst/>
            <a:ahLst/>
            <a:cxnLst/>
            <a:rect r="r" b="b" t="t" l="l"/>
            <a:pathLst>
              <a:path h="1069242" w="2430096">
                <a:moveTo>
                  <a:pt x="0" y="0"/>
                </a:moveTo>
                <a:lnTo>
                  <a:pt x="2430096" y="0"/>
                </a:lnTo>
                <a:lnTo>
                  <a:pt x="2430096" y="1069242"/>
                </a:lnTo>
                <a:lnTo>
                  <a:pt x="0" y="1069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1108897">
            <a:off x="1763417" y="7321224"/>
            <a:ext cx="754167" cy="800757"/>
          </a:xfrm>
          <a:custGeom>
            <a:avLst/>
            <a:gdLst/>
            <a:ahLst/>
            <a:cxnLst/>
            <a:rect r="r" b="b" t="t" l="l"/>
            <a:pathLst>
              <a:path h="800757" w="754167">
                <a:moveTo>
                  <a:pt x="0" y="0"/>
                </a:moveTo>
                <a:lnTo>
                  <a:pt x="754167" y="0"/>
                </a:lnTo>
                <a:lnTo>
                  <a:pt x="754167" y="800757"/>
                </a:lnTo>
                <a:lnTo>
                  <a:pt x="0" y="8007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1187371">
            <a:off x="17056737" y="6841367"/>
            <a:ext cx="405126" cy="430153"/>
          </a:xfrm>
          <a:custGeom>
            <a:avLst/>
            <a:gdLst/>
            <a:ahLst/>
            <a:cxnLst/>
            <a:rect r="r" b="b" t="t" l="l"/>
            <a:pathLst>
              <a:path h="430153" w="405126">
                <a:moveTo>
                  <a:pt x="0" y="0"/>
                </a:moveTo>
                <a:lnTo>
                  <a:pt x="405126" y="0"/>
                </a:lnTo>
                <a:lnTo>
                  <a:pt x="405126" y="430153"/>
                </a:lnTo>
                <a:lnTo>
                  <a:pt x="0" y="4301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8859772" y="9333456"/>
            <a:ext cx="2540070" cy="309427"/>
          </a:xfrm>
          <a:custGeom>
            <a:avLst/>
            <a:gdLst/>
            <a:ahLst/>
            <a:cxnLst/>
            <a:rect r="r" b="b" t="t" l="l"/>
            <a:pathLst>
              <a:path h="309427" w="2540070">
                <a:moveTo>
                  <a:pt x="0" y="0"/>
                </a:moveTo>
                <a:lnTo>
                  <a:pt x="2540070" y="0"/>
                </a:lnTo>
                <a:lnTo>
                  <a:pt x="2540070" y="309427"/>
                </a:lnTo>
                <a:lnTo>
                  <a:pt x="0" y="3094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1187371">
            <a:off x="14040478" y="873289"/>
            <a:ext cx="510469" cy="542004"/>
          </a:xfrm>
          <a:custGeom>
            <a:avLst/>
            <a:gdLst/>
            <a:ahLst/>
            <a:cxnLst/>
            <a:rect r="r" b="b" t="t" l="l"/>
            <a:pathLst>
              <a:path h="542004" w="510469">
                <a:moveTo>
                  <a:pt x="0" y="0"/>
                </a:moveTo>
                <a:lnTo>
                  <a:pt x="510469" y="0"/>
                </a:lnTo>
                <a:lnTo>
                  <a:pt x="510469" y="542005"/>
                </a:lnTo>
                <a:lnTo>
                  <a:pt x="0" y="5420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1147221">
            <a:off x="3203873" y="906866"/>
            <a:ext cx="510469" cy="542004"/>
          </a:xfrm>
          <a:custGeom>
            <a:avLst/>
            <a:gdLst/>
            <a:ahLst/>
            <a:cxnLst/>
            <a:rect r="r" b="b" t="t" l="l"/>
            <a:pathLst>
              <a:path h="542004" w="510469">
                <a:moveTo>
                  <a:pt x="0" y="0"/>
                </a:moveTo>
                <a:lnTo>
                  <a:pt x="510470" y="0"/>
                </a:lnTo>
                <a:lnTo>
                  <a:pt x="510470" y="542005"/>
                </a:lnTo>
                <a:lnTo>
                  <a:pt x="0" y="5420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5748140" y="3205494"/>
            <a:ext cx="3226391" cy="1683589"/>
          </a:xfrm>
          <a:custGeom>
            <a:avLst/>
            <a:gdLst/>
            <a:ahLst/>
            <a:cxnLst/>
            <a:rect r="r" b="b" t="t" l="l"/>
            <a:pathLst>
              <a:path h="1683589" w="3226391">
                <a:moveTo>
                  <a:pt x="0" y="0"/>
                </a:moveTo>
                <a:lnTo>
                  <a:pt x="3226391" y="0"/>
                </a:lnTo>
                <a:lnTo>
                  <a:pt x="3226391" y="1683590"/>
                </a:lnTo>
                <a:lnTo>
                  <a:pt x="0" y="16835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322681">
            <a:off x="7315744" y="851735"/>
            <a:ext cx="1748980" cy="585113"/>
          </a:xfrm>
          <a:custGeom>
            <a:avLst/>
            <a:gdLst/>
            <a:ahLst/>
            <a:cxnLst/>
            <a:rect r="r" b="b" t="t" l="l"/>
            <a:pathLst>
              <a:path h="585113" w="1748980">
                <a:moveTo>
                  <a:pt x="0" y="0"/>
                </a:moveTo>
                <a:lnTo>
                  <a:pt x="1748980" y="0"/>
                </a:lnTo>
                <a:lnTo>
                  <a:pt x="1748980" y="585113"/>
                </a:lnTo>
                <a:lnTo>
                  <a:pt x="0" y="5851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612318">
            <a:off x="14559607" y="8156124"/>
            <a:ext cx="1681733" cy="1348444"/>
          </a:xfrm>
          <a:custGeom>
            <a:avLst/>
            <a:gdLst/>
            <a:ahLst/>
            <a:cxnLst/>
            <a:rect r="r" b="b" t="t" l="l"/>
            <a:pathLst>
              <a:path h="1348444" w="1681733">
                <a:moveTo>
                  <a:pt x="0" y="0"/>
                </a:moveTo>
                <a:lnTo>
                  <a:pt x="1681732" y="0"/>
                </a:lnTo>
                <a:lnTo>
                  <a:pt x="1681732" y="1348444"/>
                </a:lnTo>
                <a:lnTo>
                  <a:pt x="0" y="13484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1121296">
            <a:off x="1001659" y="1386359"/>
            <a:ext cx="3246796" cy="1334138"/>
          </a:xfrm>
          <a:custGeom>
            <a:avLst/>
            <a:gdLst/>
            <a:ahLst/>
            <a:cxnLst/>
            <a:rect r="r" b="b" t="t" l="l"/>
            <a:pathLst>
              <a:path h="1334138" w="3246796">
                <a:moveTo>
                  <a:pt x="0" y="0"/>
                </a:moveTo>
                <a:lnTo>
                  <a:pt x="3246795" y="0"/>
                </a:lnTo>
                <a:lnTo>
                  <a:pt x="3246795" y="1334138"/>
                </a:lnTo>
                <a:lnTo>
                  <a:pt x="0" y="13341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8164346" y="6494166"/>
            <a:ext cx="1847897" cy="1666467"/>
          </a:xfrm>
          <a:custGeom>
            <a:avLst/>
            <a:gdLst/>
            <a:ahLst/>
            <a:cxnLst/>
            <a:rect r="r" b="b" t="t" l="l"/>
            <a:pathLst>
              <a:path h="1666467" w="1847897">
                <a:moveTo>
                  <a:pt x="0" y="0"/>
                </a:moveTo>
                <a:lnTo>
                  <a:pt x="1847897" y="0"/>
                </a:lnTo>
                <a:lnTo>
                  <a:pt x="1847897" y="1666467"/>
                </a:lnTo>
                <a:lnTo>
                  <a:pt x="0" y="16664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2"/>
        </a:solidFill>
      </p:bgPr>
    </p:bg>
    <p:spTree>
      <p:nvGrpSpPr>
        <p:cNvPr id="1" name=""/>
        <p:cNvGrpSpPr/>
        <p:nvPr/>
      </p:nvGrpSpPr>
      <p:grpSpPr>
        <a:xfrm>
          <a:off x="0" y="0"/>
          <a:ext cx="0" cy="0"/>
          <a:chOff x="0" y="0"/>
          <a:chExt cx="0" cy="0"/>
        </a:xfrm>
      </p:grpSpPr>
      <p:grpSp>
        <p:nvGrpSpPr>
          <p:cNvPr name="Group 2" id="2"/>
          <p:cNvGrpSpPr/>
          <p:nvPr/>
        </p:nvGrpSpPr>
        <p:grpSpPr>
          <a:xfrm rot="0">
            <a:off x="11555398" y="4336387"/>
            <a:ext cx="2603720" cy="951078"/>
            <a:chOff x="0" y="0"/>
            <a:chExt cx="2093483" cy="764700"/>
          </a:xfrm>
        </p:grpSpPr>
        <p:sp>
          <p:nvSpPr>
            <p:cNvPr name="Freeform 3" id="3"/>
            <p:cNvSpPr/>
            <p:nvPr/>
          </p:nvSpPr>
          <p:spPr>
            <a:xfrm flipH="false" flipV="false" rot="0">
              <a:off x="0" y="0"/>
              <a:ext cx="2093483" cy="764700"/>
            </a:xfrm>
            <a:custGeom>
              <a:avLst/>
              <a:gdLst/>
              <a:ahLst/>
              <a:cxnLst/>
              <a:rect r="r" b="b" t="t" l="l"/>
              <a:pathLst>
                <a:path h="764700" w="2093483">
                  <a:moveTo>
                    <a:pt x="0" y="0"/>
                  </a:moveTo>
                  <a:lnTo>
                    <a:pt x="2093483" y="0"/>
                  </a:lnTo>
                  <a:lnTo>
                    <a:pt x="2093483" y="764700"/>
                  </a:lnTo>
                  <a:lnTo>
                    <a:pt x="0" y="764700"/>
                  </a:lnTo>
                  <a:close/>
                </a:path>
              </a:pathLst>
            </a:custGeom>
            <a:solidFill>
              <a:srgbClr val="FFEC89"/>
            </a:solidFill>
            <a:ln w="11430" cap="sq">
              <a:solidFill>
                <a:srgbClr val="121212"/>
              </a:solidFill>
              <a:prstDash val="solid"/>
              <a:miter/>
            </a:ln>
          </p:spPr>
        </p:sp>
        <p:sp>
          <p:nvSpPr>
            <p:cNvPr name="TextBox 4" id="4"/>
            <p:cNvSpPr txBox="true"/>
            <p:nvPr/>
          </p:nvSpPr>
          <p:spPr>
            <a:xfrm>
              <a:off x="0" y="-66675"/>
              <a:ext cx="2093483" cy="831375"/>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Hệ gợi ý</a:t>
              </a:r>
            </a:p>
          </p:txBody>
        </p:sp>
      </p:grpSp>
      <p:grpSp>
        <p:nvGrpSpPr>
          <p:cNvPr name="Group 5" id="5"/>
          <p:cNvGrpSpPr/>
          <p:nvPr/>
        </p:nvGrpSpPr>
        <p:grpSpPr>
          <a:xfrm rot="0">
            <a:off x="11009359" y="7149643"/>
            <a:ext cx="3376775" cy="1446378"/>
            <a:chOff x="0" y="0"/>
            <a:chExt cx="2715048" cy="1162939"/>
          </a:xfrm>
        </p:grpSpPr>
        <p:sp>
          <p:nvSpPr>
            <p:cNvPr name="Freeform 6" id="6"/>
            <p:cNvSpPr/>
            <p:nvPr/>
          </p:nvSpPr>
          <p:spPr>
            <a:xfrm flipH="false" flipV="false" rot="0">
              <a:off x="0" y="0"/>
              <a:ext cx="2715048" cy="1162939"/>
            </a:xfrm>
            <a:custGeom>
              <a:avLst/>
              <a:gdLst/>
              <a:ahLst/>
              <a:cxnLst/>
              <a:rect r="r" b="b" t="t" l="l"/>
              <a:pathLst>
                <a:path h="1162939" w="2715048">
                  <a:moveTo>
                    <a:pt x="0" y="0"/>
                  </a:moveTo>
                  <a:lnTo>
                    <a:pt x="2715048" y="0"/>
                  </a:lnTo>
                  <a:lnTo>
                    <a:pt x="2715048" y="1162939"/>
                  </a:lnTo>
                  <a:lnTo>
                    <a:pt x="0" y="1162939"/>
                  </a:lnTo>
                  <a:close/>
                </a:path>
              </a:pathLst>
            </a:custGeom>
            <a:solidFill>
              <a:srgbClr val="FFC6DA"/>
            </a:solidFill>
            <a:ln w="11430" cap="sq">
              <a:solidFill>
                <a:srgbClr val="121212"/>
              </a:solidFill>
              <a:prstDash val="solid"/>
              <a:miter/>
            </a:ln>
          </p:spPr>
        </p:sp>
        <p:sp>
          <p:nvSpPr>
            <p:cNvPr name="TextBox 7" id="7"/>
            <p:cNvSpPr txBox="true"/>
            <p:nvPr/>
          </p:nvSpPr>
          <p:spPr>
            <a:xfrm>
              <a:off x="0" y="-66675"/>
              <a:ext cx="2715048" cy="1229614"/>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Content-based Filtering</a:t>
              </a:r>
            </a:p>
          </p:txBody>
        </p:sp>
      </p:grpSp>
      <p:grpSp>
        <p:nvGrpSpPr>
          <p:cNvPr name="Group 8" id="8"/>
          <p:cNvGrpSpPr/>
          <p:nvPr/>
        </p:nvGrpSpPr>
        <p:grpSpPr>
          <a:xfrm rot="0">
            <a:off x="15297753" y="7385223"/>
            <a:ext cx="2603720" cy="951078"/>
            <a:chOff x="0" y="0"/>
            <a:chExt cx="2093483" cy="764700"/>
          </a:xfrm>
        </p:grpSpPr>
        <p:sp>
          <p:nvSpPr>
            <p:cNvPr name="Freeform 9" id="9"/>
            <p:cNvSpPr/>
            <p:nvPr/>
          </p:nvSpPr>
          <p:spPr>
            <a:xfrm flipH="false" flipV="false" rot="0">
              <a:off x="0" y="0"/>
              <a:ext cx="2093483" cy="764700"/>
            </a:xfrm>
            <a:custGeom>
              <a:avLst/>
              <a:gdLst/>
              <a:ahLst/>
              <a:cxnLst/>
              <a:rect r="r" b="b" t="t" l="l"/>
              <a:pathLst>
                <a:path h="764700" w="2093483">
                  <a:moveTo>
                    <a:pt x="0" y="0"/>
                  </a:moveTo>
                  <a:lnTo>
                    <a:pt x="2093483" y="0"/>
                  </a:lnTo>
                  <a:lnTo>
                    <a:pt x="2093483" y="764700"/>
                  </a:lnTo>
                  <a:lnTo>
                    <a:pt x="0" y="764700"/>
                  </a:lnTo>
                  <a:close/>
                </a:path>
              </a:pathLst>
            </a:custGeom>
            <a:solidFill>
              <a:srgbClr val="FFEC89"/>
            </a:solidFill>
            <a:ln w="11430" cap="sq">
              <a:solidFill>
                <a:srgbClr val="121212"/>
              </a:solidFill>
              <a:prstDash val="solid"/>
              <a:miter/>
            </a:ln>
          </p:spPr>
        </p:sp>
        <p:sp>
          <p:nvSpPr>
            <p:cNvPr name="TextBox 10" id="10"/>
            <p:cNvSpPr txBox="true"/>
            <p:nvPr/>
          </p:nvSpPr>
          <p:spPr>
            <a:xfrm>
              <a:off x="0" y="-66675"/>
              <a:ext cx="2093483" cy="831375"/>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Hybrid </a:t>
              </a:r>
            </a:p>
          </p:txBody>
        </p:sp>
      </p:grpSp>
      <p:sp>
        <p:nvSpPr>
          <p:cNvPr name="Freeform 11" id="11"/>
          <p:cNvSpPr/>
          <p:nvPr/>
        </p:nvSpPr>
        <p:spPr>
          <a:xfrm flipH="false" flipV="false" rot="0">
            <a:off x="1499823" y="3067828"/>
            <a:ext cx="7296426" cy="3084826"/>
          </a:xfrm>
          <a:custGeom>
            <a:avLst/>
            <a:gdLst/>
            <a:ahLst/>
            <a:cxnLst/>
            <a:rect r="r" b="b" t="t" l="l"/>
            <a:pathLst>
              <a:path h="3084826" w="7296426">
                <a:moveTo>
                  <a:pt x="0" y="0"/>
                </a:moveTo>
                <a:lnTo>
                  <a:pt x="7296425" y="0"/>
                </a:lnTo>
                <a:lnTo>
                  <a:pt x="7296425" y="3084827"/>
                </a:lnTo>
                <a:lnTo>
                  <a:pt x="0" y="3084827"/>
                </a:lnTo>
                <a:lnTo>
                  <a:pt x="0" y="0"/>
                </a:lnTo>
                <a:close/>
              </a:path>
            </a:pathLst>
          </a:custGeom>
          <a:blipFill>
            <a:blip r:embed="rId2"/>
            <a:stretch>
              <a:fillRect l="0" t="-114" r="0" b="-114"/>
            </a:stretch>
          </a:blipFill>
        </p:spPr>
      </p:sp>
      <p:grpSp>
        <p:nvGrpSpPr>
          <p:cNvPr name="Group 12" id="12"/>
          <p:cNvGrpSpPr/>
          <p:nvPr/>
        </p:nvGrpSpPr>
        <p:grpSpPr>
          <a:xfrm rot="0">
            <a:off x="7672446" y="7149643"/>
            <a:ext cx="2603720" cy="1446378"/>
            <a:chOff x="0" y="0"/>
            <a:chExt cx="2093483" cy="1162939"/>
          </a:xfrm>
        </p:grpSpPr>
        <p:sp>
          <p:nvSpPr>
            <p:cNvPr name="Freeform 13" id="13"/>
            <p:cNvSpPr/>
            <p:nvPr/>
          </p:nvSpPr>
          <p:spPr>
            <a:xfrm flipH="false" flipV="false" rot="0">
              <a:off x="0" y="0"/>
              <a:ext cx="2093483" cy="1162939"/>
            </a:xfrm>
            <a:custGeom>
              <a:avLst/>
              <a:gdLst/>
              <a:ahLst/>
              <a:cxnLst/>
              <a:rect r="r" b="b" t="t" l="l"/>
              <a:pathLst>
                <a:path h="1162939" w="2093483">
                  <a:moveTo>
                    <a:pt x="0" y="0"/>
                  </a:moveTo>
                  <a:lnTo>
                    <a:pt x="2093483" y="0"/>
                  </a:lnTo>
                  <a:lnTo>
                    <a:pt x="2093483" y="1162939"/>
                  </a:lnTo>
                  <a:lnTo>
                    <a:pt x="0" y="1162939"/>
                  </a:lnTo>
                  <a:close/>
                </a:path>
              </a:pathLst>
            </a:custGeom>
            <a:solidFill>
              <a:srgbClr val="97C1FA"/>
            </a:solidFill>
            <a:ln w="11430" cap="sq">
              <a:solidFill>
                <a:srgbClr val="121212"/>
              </a:solidFill>
              <a:prstDash val="solid"/>
              <a:miter/>
            </a:ln>
          </p:spPr>
        </p:sp>
        <p:sp>
          <p:nvSpPr>
            <p:cNvPr name="TextBox 14" id="14"/>
            <p:cNvSpPr txBox="true"/>
            <p:nvPr/>
          </p:nvSpPr>
          <p:spPr>
            <a:xfrm>
              <a:off x="0" y="-66675"/>
              <a:ext cx="2093483" cy="1229614"/>
            </a:xfrm>
            <a:prstGeom prst="rect">
              <a:avLst/>
            </a:prstGeom>
          </p:spPr>
          <p:txBody>
            <a:bodyPr anchor="ctr" rtlCol="false" tIns="254000" lIns="254000" bIns="254000" rIns="254000"/>
            <a:lstStyle/>
            <a:p>
              <a:pPr algn="ctr">
                <a:lnSpc>
                  <a:spcPts val="3919"/>
                </a:lnSpc>
              </a:pPr>
              <a:r>
                <a:rPr lang="en-US" sz="2799">
                  <a:solidFill>
                    <a:srgbClr val="121212"/>
                  </a:solidFill>
                  <a:latin typeface="Cloud Soft"/>
                  <a:ea typeface="Cloud Soft"/>
                  <a:cs typeface="Cloud Soft"/>
                  <a:sym typeface="Cloud Soft"/>
                </a:rPr>
                <a:t>Collaborative Filtering</a:t>
              </a:r>
            </a:p>
          </p:txBody>
        </p:sp>
      </p:grpSp>
      <p:sp>
        <p:nvSpPr>
          <p:cNvPr name="Freeform 15" id="15"/>
          <p:cNvSpPr/>
          <p:nvPr/>
        </p:nvSpPr>
        <p:spPr>
          <a:xfrm flipH="false" flipV="false" rot="8399877">
            <a:off x="9297521" y="5823465"/>
            <a:ext cx="2317377" cy="658379"/>
          </a:xfrm>
          <a:custGeom>
            <a:avLst/>
            <a:gdLst/>
            <a:ahLst/>
            <a:cxnLst/>
            <a:rect r="r" b="b" t="t" l="l"/>
            <a:pathLst>
              <a:path h="658379" w="2317377">
                <a:moveTo>
                  <a:pt x="0" y="0"/>
                </a:moveTo>
                <a:lnTo>
                  <a:pt x="2317378" y="0"/>
                </a:lnTo>
                <a:lnTo>
                  <a:pt x="2317378" y="658379"/>
                </a:lnTo>
                <a:lnTo>
                  <a:pt x="0" y="658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2432841">
            <a:off x="13935368" y="5829854"/>
            <a:ext cx="2317377" cy="658379"/>
          </a:xfrm>
          <a:custGeom>
            <a:avLst/>
            <a:gdLst/>
            <a:ahLst/>
            <a:cxnLst/>
            <a:rect r="r" b="b" t="t" l="l"/>
            <a:pathLst>
              <a:path h="658379" w="2317377">
                <a:moveTo>
                  <a:pt x="0" y="0"/>
                </a:moveTo>
                <a:lnTo>
                  <a:pt x="2317377" y="0"/>
                </a:lnTo>
                <a:lnTo>
                  <a:pt x="2317377" y="658379"/>
                </a:lnTo>
                <a:lnTo>
                  <a:pt x="0" y="658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5571679">
            <a:off x="11910387" y="6165562"/>
            <a:ext cx="1523891" cy="432945"/>
          </a:xfrm>
          <a:custGeom>
            <a:avLst/>
            <a:gdLst/>
            <a:ahLst/>
            <a:cxnLst/>
            <a:rect r="r" b="b" t="t" l="l"/>
            <a:pathLst>
              <a:path h="432945" w="1523891">
                <a:moveTo>
                  <a:pt x="0" y="0"/>
                </a:moveTo>
                <a:lnTo>
                  <a:pt x="1523891" y="0"/>
                </a:lnTo>
                <a:lnTo>
                  <a:pt x="1523891" y="432945"/>
                </a:lnTo>
                <a:lnTo>
                  <a:pt x="0" y="432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235437">
            <a:off x="644870" y="4820577"/>
            <a:ext cx="1194534" cy="1579311"/>
          </a:xfrm>
          <a:custGeom>
            <a:avLst/>
            <a:gdLst/>
            <a:ahLst/>
            <a:cxnLst/>
            <a:rect r="r" b="b" t="t" l="l"/>
            <a:pathLst>
              <a:path h="1579311" w="1194534">
                <a:moveTo>
                  <a:pt x="0" y="0"/>
                </a:moveTo>
                <a:lnTo>
                  <a:pt x="1194534" y="0"/>
                </a:lnTo>
                <a:lnTo>
                  <a:pt x="1194534" y="1579312"/>
                </a:lnTo>
                <a:lnTo>
                  <a:pt x="0" y="1579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9" id="19"/>
          <p:cNvGrpSpPr/>
          <p:nvPr/>
        </p:nvGrpSpPr>
        <p:grpSpPr>
          <a:xfrm rot="0">
            <a:off x="1028700" y="1052841"/>
            <a:ext cx="16230600" cy="1421367"/>
            <a:chOff x="0" y="0"/>
            <a:chExt cx="21640800" cy="1895157"/>
          </a:xfrm>
        </p:grpSpPr>
        <p:grpSp>
          <p:nvGrpSpPr>
            <p:cNvPr name="Group 20" id="20"/>
            <p:cNvGrpSpPr/>
            <p:nvPr/>
          </p:nvGrpSpPr>
          <p:grpSpPr>
            <a:xfrm rot="0">
              <a:off x="0" y="0"/>
              <a:ext cx="21640800" cy="1895157"/>
              <a:chOff x="0" y="0"/>
              <a:chExt cx="7064435" cy="618656"/>
            </a:xfrm>
          </p:grpSpPr>
          <p:sp>
            <p:nvSpPr>
              <p:cNvPr name="Freeform 21" id="21"/>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22" id="22"/>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2D65B2"/>
              </a:solidFill>
            </p:spPr>
          </p:sp>
          <p:sp>
            <p:nvSpPr>
              <p:cNvPr name="Freeform 23" id="23"/>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24" id="24"/>
            <p:cNvSpPr txBox="true"/>
            <p:nvPr/>
          </p:nvSpPr>
          <p:spPr>
            <a:xfrm rot="0">
              <a:off x="944078" y="436615"/>
              <a:ext cx="19752645" cy="1079077"/>
            </a:xfrm>
            <a:prstGeom prst="rect">
              <a:avLst/>
            </a:prstGeom>
          </p:spPr>
          <p:txBody>
            <a:bodyPr anchor="t" rtlCol="false" tIns="0" lIns="0" bIns="0" rIns="0">
              <a:spAutoFit/>
            </a:bodyPr>
            <a:lstStyle/>
            <a:p>
              <a:pPr algn="ctr">
                <a:lnSpc>
                  <a:spcPts val="6160"/>
                </a:lnSpc>
              </a:pPr>
              <a:r>
                <a:rPr lang="en-US" sz="5600">
                  <a:solidFill>
                    <a:srgbClr val="FFFAF2"/>
                  </a:solidFill>
                  <a:latin typeface="Agbalumo"/>
                  <a:ea typeface="Agbalumo"/>
                  <a:cs typeface="Agbalumo"/>
                  <a:sym typeface="Agbalumo"/>
                </a:rPr>
                <a:t>Cơ sở lý thuyết</a:t>
              </a:r>
            </a:p>
          </p:txBody>
        </p:sp>
      </p:grpSp>
      <p:sp>
        <p:nvSpPr>
          <p:cNvPr name="Freeform 25" id="25"/>
          <p:cNvSpPr/>
          <p:nvPr/>
        </p:nvSpPr>
        <p:spPr>
          <a:xfrm flipH="false" flipV="false" rot="0">
            <a:off x="15264754" y="-101770"/>
            <a:ext cx="1504552" cy="2260939"/>
          </a:xfrm>
          <a:custGeom>
            <a:avLst/>
            <a:gdLst/>
            <a:ahLst/>
            <a:cxnLst/>
            <a:rect r="r" b="b" t="t" l="l"/>
            <a:pathLst>
              <a:path h="2260939" w="1504552">
                <a:moveTo>
                  <a:pt x="0" y="0"/>
                </a:moveTo>
                <a:lnTo>
                  <a:pt x="1504552" y="0"/>
                </a:lnTo>
                <a:lnTo>
                  <a:pt x="1504552" y="2260940"/>
                </a:lnTo>
                <a:lnTo>
                  <a:pt x="0" y="22609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1242137" y="6438910"/>
            <a:ext cx="6033071" cy="3393603"/>
          </a:xfrm>
          <a:custGeom>
            <a:avLst/>
            <a:gdLst/>
            <a:ahLst/>
            <a:cxnLst/>
            <a:rect r="r" b="b" t="t" l="l"/>
            <a:pathLst>
              <a:path h="3393603" w="6033071">
                <a:moveTo>
                  <a:pt x="0" y="0"/>
                </a:moveTo>
                <a:lnTo>
                  <a:pt x="6033072" y="0"/>
                </a:lnTo>
                <a:lnTo>
                  <a:pt x="6033072" y="3393603"/>
                </a:lnTo>
                <a:lnTo>
                  <a:pt x="0" y="3393603"/>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grpSp>
        <p:nvGrpSpPr>
          <p:cNvPr name="Group 2" id="2"/>
          <p:cNvGrpSpPr/>
          <p:nvPr/>
        </p:nvGrpSpPr>
        <p:grpSpPr>
          <a:xfrm rot="0">
            <a:off x="10980796" y="3754455"/>
            <a:ext cx="6952194" cy="6395184"/>
            <a:chOff x="0" y="0"/>
            <a:chExt cx="2950532" cy="2714135"/>
          </a:xfrm>
        </p:grpSpPr>
        <p:sp>
          <p:nvSpPr>
            <p:cNvPr name="Freeform 3" id="3"/>
            <p:cNvSpPr/>
            <p:nvPr/>
          </p:nvSpPr>
          <p:spPr>
            <a:xfrm flipH="false" flipV="false" rot="0">
              <a:off x="48260" y="48260"/>
              <a:ext cx="2902272" cy="2665875"/>
            </a:xfrm>
            <a:custGeom>
              <a:avLst/>
              <a:gdLst/>
              <a:ahLst/>
              <a:cxnLst/>
              <a:rect r="r" b="b" t="t" l="l"/>
              <a:pathLst>
                <a:path h="2665875" w="2902272">
                  <a:moveTo>
                    <a:pt x="0" y="0"/>
                  </a:moveTo>
                  <a:lnTo>
                    <a:pt x="2902272" y="0"/>
                  </a:lnTo>
                  <a:lnTo>
                    <a:pt x="2902272" y="2665875"/>
                  </a:lnTo>
                  <a:lnTo>
                    <a:pt x="0" y="2665875"/>
                  </a:lnTo>
                  <a:close/>
                </a:path>
              </a:pathLst>
            </a:custGeom>
            <a:solidFill>
              <a:srgbClr val="121212"/>
            </a:solidFill>
          </p:spPr>
        </p:sp>
        <p:sp>
          <p:nvSpPr>
            <p:cNvPr name="Freeform 4" id="4"/>
            <p:cNvSpPr/>
            <p:nvPr/>
          </p:nvSpPr>
          <p:spPr>
            <a:xfrm flipH="false" flipV="false" rot="0">
              <a:off x="6350" y="6350"/>
              <a:ext cx="2902272" cy="2665875"/>
            </a:xfrm>
            <a:custGeom>
              <a:avLst/>
              <a:gdLst/>
              <a:ahLst/>
              <a:cxnLst/>
              <a:rect r="r" b="b" t="t" l="l"/>
              <a:pathLst>
                <a:path h="2665875" w="2902272">
                  <a:moveTo>
                    <a:pt x="0" y="0"/>
                  </a:moveTo>
                  <a:lnTo>
                    <a:pt x="2902272" y="0"/>
                  </a:lnTo>
                  <a:lnTo>
                    <a:pt x="2902272" y="2665875"/>
                  </a:lnTo>
                  <a:lnTo>
                    <a:pt x="0" y="2665875"/>
                  </a:lnTo>
                  <a:close/>
                </a:path>
              </a:pathLst>
            </a:custGeom>
            <a:solidFill>
              <a:srgbClr val="C1FF72"/>
            </a:solidFill>
          </p:spPr>
        </p:sp>
        <p:sp>
          <p:nvSpPr>
            <p:cNvPr name="Freeform 5" id="5"/>
            <p:cNvSpPr/>
            <p:nvPr/>
          </p:nvSpPr>
          <p:spPr>
            <a:xfrm flipH="false" flipV="false" rot="0">
              <a:off x="0" y="0"/>
              <a:ext cx="2914972" cy="2678575"/>
            </a:xfrm>
            <a:custGeom>
              <a:avLst/>
              <a:gdLst/>
              <a:ahLst/>
              <a:cxnLst/>
              <a:rect r="r" b="b" t="t" l="l"/>
              <a:pathLst>
                <a:path h="2678575" w="2914972">
                  <a:moveTo>
                    <a:pt x="2914972" y="2678575"/>
                  </a:moveTo>
                  <a:lnTo>
                    <a:pt x="0" y="2678575"/>
                  </a:lnTo>
                  <a:lnTo>
                    <a:pt x="0" y="0"/>
                  </a:lnTo>
                  <a:lnTo>
                    <a:pt x="2914972" y="0"/>
                  </a:lnTo>
                  <a:lnTo>
                    <a:pt x="2914972" y="2678575"/>
                  </a:lnTo>
                  <a:close/>
                  <a:moveTo>
                    <a:pt x="12700" y="2665875"/>
                  </a:moveTo>
                  <a:lnTo>
                    <a:pt x="2902272" y="2665875"/>
                  </a:lnTo>
                  <a:lnTo>
                    <a:pt x="2902272" y="12700"/>
                  </a:lnTo>
                  <a:lnTo>
                    <a:pt x="12700" y="12700"/>
                  </a:lnTo>
                  <a:lnTo>
                    <a:pt x="12700" y="2665875"/>
                  </a:lnTo>
                  <a:close/>
                </a:path>
              </a:pathLst>
            </a:custGeom>
            <a:solidFill>
              <a:srgbClr val="121212"/>
            </a:solidFill>
          </p:spPr>
        </p:sp>
      </p:grpSp>
      <p:sp>
        <p:nvSpPr>
          <p:cNvPr name="Freeform 6" id="6"/>
          <p:cNvSpPr/>
          <p:nvPr/>
        </p:nvSpPr>
        <p:spPr>
          <a:xfrm flipH="false" flipV="false" rot="-5400000">
            <a:off x="8493639" y="994541"/>
            <a:ext cx="1322917" cy="18310194"/>
          </a:xfrm>
          <a:custGeom>
            <a:avLst/>
            <a:gdLst/>
            <a:ahLst/>
            <a:cxnLst/>
            <a:rect r="r" b="b" t="t" l="l"/>
            <a:pathLst>
              <a:path h="18310194" w="1322917">
                <a:moveTo>
                  <a:pt x="0" y="0"/>
                </a:moveTo>
                <a:lnTo>
                  <a:pt x="1322917" y="0"/>
                </a:lnTo>
                <a:lnTo>
                  <a:pt x="1322917" y="18310195"/>
                </a:lnTo>
                <a:lnTo>
                  <a:pt x="0" y="18310195"/>
                </a:lnTo>
                <a:lnTo>
                  <a:pt x="0"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grpSp>
        <p:nvGrpSpPr>
          <p:cNvPr name="Group 7" id="7"/>
          <p:cNvGrpSpPr/>
          <p:nvPr/>
        </p:nvGrpSpPr>
        <p:grpSpPr>
          <a:xfrm rot="0">
            <a:off x="1028700" y="1052841"/>
            <a:ext cx="16230600" cy="1421367"/>
            <a:chOff x="0" y="0"/>
            <a:chExt cx="21640800" cy="1895157"/>
          </a:xfrm>
        </p:grpSpPr>
        <p:grpSp>
          <p:nvGrpSpPr>
            <p:cNvPr name="Group 8" id="8"/>
            <p:cNvGrpSpPr/>
            <p:nvPr/>
          </p:nvGrpSpPr>
          <p:grpSpPr>
            <a:xfrm rot="0">
              <a:off x="0" y="0"/>
              <a:ext cx="21640800" cy="1895157"/>
              <a:chOff x="0" y="0"/>
              <a:chExt cx="7064435" cy="618656"/>
            </a:xfrm>
          </p:grpSpPr>
          <p:sp>
            <p:nvSpPr>
              <p:cNvPr name="Freeform 9" id="9"/>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10" id="10"/>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FEC89"/>
              </a:solidFill>
            </p:spPr>
          </p:sp>
          <p:sp>
            <p:nvSpPr>
              <p:cNvPr name="Freeform 11" id="11"/>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12" id="12"/>
            <p:cNvSpPr txBox="true"/>
            <p:nvPr/>
          </p:nvSpPr>
          <p:spPr>
            <a:xfrm rot="0">
              <a:off x="944078" y="436615"/>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Content-based Filtering</a:t>
              </a:r>
            </a:p>
          </p:txBody>
        </p:sp>
      </p:grpSp>
      <p:sp>
        <p:nvSpPr>
          <p:cNvPr name="Freeform 13" id="13"/>
          <p:cNvSpPr/>
          <p:nvPr/>
        </p:nvSpPr>
        <p:spPr>
          <a:xfrm flipH="false" flipV="false" rot="-1111951">
            <a:off x="77783" y="2021066"/>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337092">
            <a:off x="8684997" y="6892621"/>
            <a:ext cx="437325" cy="464341"/>
          </a:xfrm>
          <a:custGeom>
            <a:avLst/>
            <a:gdLst/>
            <a:ahLst/>
            <a:cxnLst/>
            <a:rect r="r" b="b" t="t" l="l"/>
            <a:pathLst>
              <a:path h="464341" w="437325">
                <a:moveTo>
                  <a:pt x="0" y="0"/>
                </a:moveTo>
                <a:lnTo>
                  <a:pt x="437324" y="0"/>
                </a:lnTo>
                <a:lnTo>
                  <a:pt x="437324" y="464341"/>
                </a:lnTo>
                <a:lnTo>
                  <a:pt x="0" y="4643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581773">
            <a:off x="124178" y="4080413"/>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373703" y="2670933"/>
            <a:ext cx="7095491" cy="6587367"/>
          </a:xfrm>
          <a:custGeom>
            <a:avLst/>
            <a:gdLst/>
            <a:ahLst/>
            <a:cxnLst/>
            <a:rect r="r" b="b" t="t" l="l"/>
            <a:pathLst>
              <a:path h="6587367" w="7095491">
                <a:moveTo>
                  <a:pt x="0" y="0"/>
                </a:moveTo>
                <a:lnTo>
                  <a:pt x="7095491" y="0"/>
                </a:lnTo>
                <a:lnTo>
                  <a:pt x="7095491" y="6587367"/>
                </a:lnTo>
                <a:lnTo>
                  <a:pt x="0" y="6587367"/>
                </a:lnTo>
                <a:lnTo>
                  <a:pt x="0" y="0"/>
                </a:lnTo>
                <a:close/>
              </a:path>
            </a:pathLst>
          </a:custGeom>
          <a:blipFill>
            <a:blip r:embed="rId10"/>
            <a:stretch>
              <a:fillRect l="-21957" t="-2744" r="-21211" b="0"/>
            </a:stretch>
          </a:blipFill>
        </p:spPr>
      </p:sp>
      <p:grpSp>
        <p:nvGrpSpPr>
          <p:cNvPr name="Group 17" id="17"/>
          <p:cNvGrpSpPr/>
          <p:nvPr/>
        </p:nvGrpSpPr>
        <p:grpSpPr>
          <a:xfrm rot="0">
            <a:off x="7832632" y="3158759"/>
            <a:ext cx="9144200" cy="5234693"/>
            <a:chOff x="0" y="0"/>
            <a:chExt cx="12192266" cy="6979591"/>
          </a:xfrm>
        </p:grpSpPr>
        <p:grpSp>
          <p:nvGrpSpPr>
            <p:cNvPr name="Group 18" id="18"/>
            <p:cNvGrpSpPr/>
            <p:nvPr/>
          </p:nvGrpSpPr>
          <p:grpSpPr>
            <a:xfrm rot="0">
              <a:off x="0" y="0"/>
              <a:ext cx="12192266" cy="6979591"/>
              <a:chOff x="0" y="0"/>
              <a:chExt cx="2950532" cy="1689063"/>
            </a:xfrm>
          </p:grpSpPr>
          <p:sp>
            <p:nvSpPr>
              <p:cNvPr name="Freeform 19" id="19"/>
              <p:cNvSpPr/>
              <p:nvPr/>
            </p:nvSpPr>
            <p:spPr>
              <a:xfrm flipH="false" flipV="false" rot="0">
                <a:off x="48260" y="48260"/>
                <a:ext cx="2902272" cy="1640803"/>
              </a:xfrm>
              <a:custGeom>
                <a:avLst/>
                <a:gdLst/>
                <a:ahLst/>
                <a:cxnLst/>
                <a:rect r="r" b="b" t="t" l="l"/>
                <a:pathLst>
                  <a:path h="1640803" w="2902272">
                    <a:moveTo>
                      <a:pt x="0" y="0"/>
                    </a:moveTo>
                    <a:lnTo>
                      <a:pt x="2902272" y="0"/>
                    </a:lnTo>
                    <a:lnTo>
                      <a:pt x="2902272" y="1640803"/>
                    </a:lnTo>
                    <a:lnTo>
                      <a:pt x="0" y="1640803"/>
                    </a:lnTo>
                    <a:close/>
                  </a:path>
                </a:pathLst>
              </a:custGeom>
              <a:solidFill>
                <a:srgbClr val="121212"/>
              </a:solidFill>
            </p:spPr>
          </p:sp>
          <p:sp>
            <p:nvSpPr>
              <p:cNvPr name="Freeform 20" id="20"/>
              <p:cNvSpPr/>
              <p:nvPr/>
            </p:nvSpPr>
            <p:spPr>
              <a:xfrm flipH="false" flipV="false" rot="0">
                <a:off x="6350" y="6350"/>
                <a:ext cx="2902272" cy="1640803"/>
              </a:xfrm>
              <a:custGeom>
                <a:avLst/>
                <a:gdLst/>
                <a:ahLst/>
                <a:cxnLst/>
                <a:rect r="r" b="b" t="t" l="l"/>
                <a:pathLst>
                  <a:path h="1640803" w="2902272">
                    <a:moveTo>
                      <a:pt x="0" y="0"/>
                    </a:moveTo>
                    <a:lnTo>
                      <a:pt x="2902272" y="0"/>
                    </a:lnTo>
                    <a:lnTo>
                      <a:pt x="2902272" y="1640803"/>
                    </a:lnTo>
                    <a:lnTo>
                      <a:pt x="0" y="1640803"/>
                    </a:lnTo>
                    <a:close/>
                  </a:path>
                </a:pathLst>
              </a:custGeom>
              <a:solidFill>
                <a:srgbClr val="FFEC89"/>
              </a:solidFill>
            </p:spPr>
          </p:sp>
          <p:sp>
            <p:nvSpPr>
              <p:cNvPr name="Freeform 21" id="21"/>
              <p:cNvSpPr/>
              <p:nvPr/>
            </p:nvSpPr>
            <p:spPr>
              <a:xfrm flipH="false" flipV="false" rot="0">
                <a:off x="0" y="0"/>
                <a:ext cx="2914972" cy="1653503"/>
              </a:xfrm>
              <a:custGeom>
                <a:avLst/>
                <a:gdLst/>
                <a:ahLst/>
                <a:cxnLst/>
                <a:rect r="r" b="b" t="t" l="l"/>
                <a:pathLst>
                  <a:path h="1653503" w="2914972">
                    <a:moveTo>
                      <a:pt x="2914972" y="1653503"/>
                    </a:moveTo>
                    <a:lnTo>
                      <a:pt x="0" y="1653503"/>
                    </a:lnTo>
                    <a:lnTo>
                      <a:pt x="0" y="0"/>
                    </a:lnTo>
                    <a:lnTo>
                      <a:pt x="2914972" y="0"/>
                    </a:lnTo>
                    <a:lnTo>
                      <a:pt x="2914972" y="1653503"/>
                    </a:lnTo>
                    <a:close/>
                    <a:moveTo>
                      <a:pt x="12700" y="1640803"/>
                    </a:moveTo>
                    <a:lnTo>
                      <a:pt x="2902272" y="1640803"/>
                    </a:lnTo>
                    <a:lnTo>
                      <a:pt x="2902272" y="12700"/>
                    </a:lnTo>
                    <a:lnTo>
                      <a:pt x="12700" y="12700"/>
                    </a:lnTo>
                    <a:lnTo>
                      <a:pt x="12700" y="1640803"/>
                    </a:lnTo>
                    <a:close/>
                  </a:path>
                </a:pathLst>
              </a:custGeom>
              <a:solidFill>
                <a:srgbClr val="121212"/>
              </a:solidFill>
            </p:spPr>
          </p:sp>
        </p:grpSp>
        <p:sp>
          <p:nvSpPr>
            <p:cNvPr name="TextBox 22" id="22"/>
            <p:cNvSpPr txBox="true"/>
            <p:nvPr/>
          </p:nvSpPr>
          <p:spPr>
            <a:xfrm rot="0">
              <a:off x="761960" y="1108500"/>
              <a:ext cx="10668347" cy="4686390"/>
            </a:xfrm>
            <a:prstGeom prst="rect">
              <a:avLst/>
            </a:prstGeom>
          </p:spPr>
          <p:txBody>
            <a:bodyPr anchor="t" rtlCol="false" tIns="0" lIns="0" bIns="0" rIns="0">
              <a:spAutoFit/>
            </a:bodyPr>
            <a:lstStyle/>
            <a:p>
              <a:pPr algn="l" marL="728089" indent="-364045" lvl="1">
                <a:lnSpc>
                  <a:spcPts val="4721"/>
                </a:lnSpc>
                <a:buAutoNum type="arabicPeriod" startAt="1"/>
              </a:pPr>
              <a:r>
                <a:rPr lang="en-US" b="true" sz="3372">
                  <a:solidFill>
                    <a:srgbClr val="121212"/>
                  </a:solidFill>
                  <a:latin typeface="Cloud Soft Bold"/>
                  <a:ea typeface="Cloud Soft Bold"/>
                  <a:cs typeface="Cloud Soft Bold"/>
                  <a:sym typeface="Cloud Soft Bold"/>
                </a:rPr>
                <a:t>Khái niệm</a:t>
              </a:r>
            </a:p>
            <a:p>
              <a:pPr algn="l" marL="728089" indent="-364045" lvl="1">
                <a:lnSpc>
                  <a:spcPts val="4721"/>
                </a:lnSpc>
                <a:buFont typeface="Arial"/>
                <a:buChar char="•"/>
              </a:pPr>
              <a:r>
                <a:rPr lang="en-US" sz="3372">
                  <a:solidFill>
                    <a:srgbClr val="121212"/>
                  </a:solidFill>
                  <a:latin typeface="Cloud Soft"/>
                  <a:ea typeface="Cloud Soft"/>
                  <a:cs typeface="Cloud Soft"/>
                  <a:sym typeface="Cloud Soft"/>
                </a:rPr>
                <a:t>Hệ gợi ý dựa trên đặc trưng (features) của sản phẩm và sở thích cá nhân của người dùng</a:t>
              </a:r>
            </a:p>
            <a:p>
              <a:pPr algn="l" marL="728089" indent="-364045" lvl="1">
                <a:lnSpc>
                  <a:spcPts val="4721"/>
                </a:lnSpc>
                <a:buFont typeface="Arial"/>
                <a:buChar char="•"/>
              </a:pPr>
              <a:r>
                <a:rPr lang="en-US" sz="3372">
                  <a:solidFill>
                    <a:srgbClr val="121212"/>
                  </a:solidFill>
                  <a:latin typeface="Cloud Soft"/>
                  <a:ea typeface="Cloud Soft"/>
                  <a:cs typeface="Cloud Soft"/>
                  <a:sym typeface="Cloud Soft"/>
                </a:rPr>
                <a:t>Ý tưởng chính: “Nếu bạn thích A, bạn sẽ thích những thứ tương tự A.”</a:t>
              </a:r>
            </a:p>
          </p:txBody>
        </p:sp>
      </p:grpSp>
      <p:sp>
        <p:nvSpPr>
          <p:cNvPr name="Freeform 23" id="23"/>
          <p:cNvSpPr/>
          <p:nvPr/>
        </p:nvSpPr>
        <p:spPr>
          <a:xfrm flipH="false" flipV="false" rot="0">
            <a:off x="8608452" y="8175019"/>
            <a:ext cx="1540581" cy="515394"/>
          </a:xfrm>
          <a:custGeom>
            <a:avLst/>
            <a:gdLst/>
            <a:ahLst/>
            <a:cxnLst/>
            <a:rect r="r" b="b" t="t" l="l"/>
            <a:pathLst>
              <a:path h="515394" w="1540581">
                <a:moveTo>
                  <a:pt x="0" y="0"/>
                </a:moveTo>
                <a:lnTo>
                  <a:pt x="1540581" y="0"/>
                </a:lnTo>
                <a:lnTo>
                  <a:pt x="1540581" y="515395"/>
                </a:lnTo>
                <a:lnTo>
                  <a:pt x="0" y="5153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420746">
            <a:off x="9176522" y="3102254"/>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493639" y="994541"/>
            <a:ext cx="1322917" cy="18310194"/>
          </a:xfrm>
          <a:custGeom>
            <a:avLst/>
            <a:gdLst/>
            <a:ahLst/>
            <a:cxnLst/>
            <a:rect r="r" b="b" t="t" l="l"/>
            <a:pathLst>
              <a:path h="18310194" w="1322917">
                <a:moveTo>
                  <a:pt x="0" y="0"/>
                </a:moveTo>
                <a:lnTo>
                  <a:pt x="1322917" y="0"/>
                </a:lnTo>
                <a:lnTo>
                  <a:pt x="1322917" y="18310195"/>
                </a:lnTo>
                <a:lnTo>
                  <a:pt x="0" y="18310195"/>
                </a:lnTo>
                <a:lnTo>
                  <a:pt x="0"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grpSp>
        <p:nvGrpSpPr>
          <p:cNvPr name="Group 3" id="3"/>
          <p:cNvGrpSpPr/>
          <p:nvPr/>
        </p:nvGrpSpPr>
        <p:grpSpPr>
          <a:xfrm rot="0">
            <a:off x="1028700" y="1052841"/>
            <a:ext cx="16230600" cy="1421367"/>
            <a:chOff x="0" y="0"/>
            <a:chExt cx="21640800" cy="1895157"/>
          </a:xfrm>
        </p:grpSpPr>
        <p:grpSp>
          <p:nvGrpSpPr>
            <p:cNvPr name="Group 4" id="4"/>
            <p:cNvGrpSpPr/>
            <p:nvPr/>
          </p:nvGrpSpPr>
          <p:grpSpPr>
            <a:xfrm rot="0">
              <a:off x="0" y="0"/>
              <a:ext cx="21640800" cy="1895157"/>
              <a:chOff x="0" y="0"/>
              <a:chExt cx="7064435" cy="618656"/>
            </a:xfrm>
          </p:grpSpPr>
          <p:sp>
            <p:nvSpPr>
              <p:cNvPr name="Freeform 5" id="5"/>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6" id="6"/>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FEC89"/>
              </a:solidFill>
            </p:spPr>
          </p:sp>
          <p:sp>
            <p:nvSpPr>
              <p:cNvPr name="Freeform 7" id="7"/>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8" id="8"/>
            <p:cNvSpPr txBox="true"/>
            <p:nvPr/>
          </p:nvSpPr>
          <p:spPr>
            <a:xfrm rot="0">
              <a:off x="944078" y="436615"/>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Content-based Filtering</a:t>
              </a:r>
            </a:p>
          </p:txBody>
        </p:sp>
      </p:grpSp>
      <p:sp>
        <p:nvSpPr>
          <p:cNvPr name="Freeform 9" id="9"/>
          <p:cNvSpPr/>
          <p:nvPr/>
        </p:nvSpPr>
        <p:spPr>
          <a:xfrm flipH="false" flipV="false" rot="-1111951">
            <a:off x="77783" y="2021066"/>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337092">
            <a:off x="8684997" y="6892621"/>
            <a:ext cx="437325" cy="464341"/>
          </a:xfrm>
          <a:custGeom>
            <a:avLst/>
            <a:gdLst/>
            <a:ahLst/>
            <a:cxnLst/>
            <a:rect r="r" b="b" t="t" l="l"/>
            <a:pathLst>
              <a:path h="464341" w="437325">
                <a:moveTo>
                  <a:pt x="0" y="0"/>
                </a:moveTo>
                <a:lnTo>
                  <a:pt x="437324" y="0"/>
                </a:lnTo>
                <a:lnTo>
                  <a:pt x="437324" y="464341"/>
                </a:lnTo>
                <a:lnTo>
                  <a:pt x="0" y="4643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581773">
            <a:off x="124178" y="4080413"/>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373703" y="2670933"/>
            <a:ext cx="7095491" cy="6587367"/>
          </a:xfrm>
          <a:custGeom>
            <a:avLst/>
            <a:gdLst/>
            <a:ahLst/>
            <a:cxnLst/>
            <a:rect r="r" b="b" t="t" l="l"/>
            <a:pathLst>
              <a:path h="6587367" w="7095491">
                <a:moveTo>
                  <a:pt x="0" y="0"/>
                </a:moveTo>
                <a:lnTo>
                  <a:pt x="7095491" y="0"/>
                </a:lnTo>
                <a:lnTo>
                  <a:pt x="7095491" y="6587367"/>
                </a:lnTo>
                <a:lnTo>
                  <a:pt x="0" y="6587367"/>
                </a:lnTo>
                <a:lnTo>
                  <a:pt x="0" y="0"/>
                </a:lnTo>
                <a:close/>
              </a:path>
            </a:pathLst>
          </a:custGeom>
          <a:blipFill>
            <a:blip r:embed="rId10"/>
            <a:stretch>
              <a:fillRect l="-21957" t="-2744" r="-21211" b="0"/>
            </a:stretch>
          </a:blipFill>
        </p:spPr>
      </p:sp>
      <p:grpSp>
        <p:nvGrpSpPr>
          <p:cNvPr name="Group 13" id="13"/>
          <p:cNvGrpSpPr/>
          <p:nvPr/>
        </p:nvGrpSpPr>
        <p:grpSpPr>
          <a:xfrm rot="0">
            <a:off x="7678020" y="2670933"/>
            <a:ext cx="6778873" cy="4320931"/>
            <a:chOff x="0" y="0"/>
            <a:chExt cx="2950532" cy="1880703"/>
          </a:xfrm>
        </p:grpSpPr>
        <p:sp>
          <p:nvSpPr>
            <p:cNvPr name="Freeform 14" id="14"/>
            <p:cNvSpPr/>
            <p:nvPr/>
          </p:nvSpPr>
          <p:spPr>
            <a:xfrm flipH="false" flipV="false" rot="0">
              <a:off x="48260" y="48260"/>
              <a:ext cx="2902272" cy="1832443"/>
            </a:xfrm>
            <a:custGeom>
              <a:avLst/>
              <a:gdLst/>
              <a:ahLst/>
              <a:cxnLst/>
              <a:rect r="r" b="b" t="t" l="l"/>
              <a:pathLst>
                <a:path h="1832443" w="2902272">
                  <a:moveTo>
                    <a:pt x="0" y="0"/>
                  </a:moveTo>
                  <a:lnTo>
                    <a:pt x="2902272" y="0"/>
                  </a:lnTo>
                  <a:lnTo>
                    <a:pt x="2902272" y="1832443"/>
                  </a:lnTo>
                  <a:lnTo>
                    <a:pt x="0" y="1832443"/>
                  </a:lnTo>
                  <a:close/>
                </a:path>
              </a:pathLst>
            </a:custGeom>
            <a:solidFill>
              <a:srgbClr val="121212"/>
            </a:solidFill>
          </p:spPr>
        </p:sp>
        <p:sp>
          <p:nvSpPr>
            <p:cNvPr name="Freeform 15" id="15"/>
            <p:cNvSpPr/>
            <p:nvPr/>
          </p:nvSpPr>
          <p:spPr>
            <a:xfrm flipH="false" flipV="false" rot="0">
              <a:off x="6350" y="6350"/>
              <a:ext cx="2902272" cy="1832443"/>
            </a:xfrm>
            <a:custGeom>
              <a:avLst/>
              <a:gdLst/>
              <a:ahLst/>
              <a:cxnLst/>
              <a:rect r="r" b="b" t="t" l="l"/>
              <a:pathLst>
                <a:path h="1832443" w="2902272">
                  <a:moveTo>
                    <a:pt x="0" y="0"/>
                  </a:moveTo>
                  <a:lnTo>
                    <a:pt x="2902272" y="0"/>
                  </a:lnTo>
                  <a:lnTo>
                    <a:pt x="2902272" y="1832443"/>
                  </a:lnTo>
                  <a:lnTo>
                    <a:pt x="0" y="1832443"/>
                  </a:lnTo>
                  <a:close/>
                </a:path>
              </a:pathLst>
            </a:custGeom>
            <a:solidFill>
              <a:srgbClr val="FFEC89"/>
            </a:solidFill>
          </p:spPr>
        </p:sp>
        <p:sp>
          <p:nvSpPr>
            <p:cNvPr name="Freeform 16" id="16"/>
            <p:cNvSpPr/>
            <p:nvPr/>
          </p:nvSpPr>
          <p:spPr>
            <a:xfrm flipH="false" flipV="false" rot="0">
              <a:off x="0" y="0"/>
              <a:ext cx="2914972" cy="1845143"/>
            </a:xfrm>
            <a:custGeom>
              <a:avLst/>
              <a:gdLst/>
              <a:ahLst/>
              <a:cxnLst/>
              <a:rect r="r" b="b" t="t" l="l"/>
              <a:pathLst>
                <a:path h="1845143" w="2914972">
                  <a:moveTo>
                    <a:pt x="2914972" y="1845143"/>
                  </a:moveTo>
                  <a:lnTo>
                    <a:pt x="0" y="1845143"/>
                  </a:lnTo>
                  <a:lnTo>
                    <a:pt x="0" y="0"/>
                  </a:lnTo>
                  <a:lnTo>
                    <a:pt x="2914972" y="0"/>
                  </a:lnTo>
                  <a:lnTo>
                    <a:pt x="2914972" y="1845143"/>
                  </a:lnTo>
                  <a:close/>
                  <a:moveTo>
                    <a:pt x="12700" y="1832443"/>
                  </a:moveTo>
                  <a:lnTo>
                    <a:pt x="2902272" y="1832443"/>
                  </a:lnTo>
                  <a:lnTo>
                    <a:pt x="2902272" y="12700"/>
                  </a:lnTo>
                  <a:lnTo>
                    <a:pt x="12700" y="12700"/>
                  </a:lnTo>
                  <a:lnTo>
                    <a:pt x="12700" y="1832443"/>
                  </a:lnTo>
                  <a:close/>
                </a:path>
              </a:pathLst>
            </a:custGeom>
            <a:solidFill>
              <a:srgbClr val="121212"/>
            </a:solidFill>
          </p:spPr>
        </p:sp>
      </p:grpSp>
      <p:sp>
        <p:nvSpPr>
          <p:cNvPr name="Freeform 17" id="17"/>
          <p:cNvSpPr/>
          <p:nvPr/>
        </p:nvSpPr>
        <p:spPr>
          <a:xfrm flipH="false" flipV="false" rot="0">
            <a:off x="8608452" y="8175019"/>
            <a:ext cx="1540581" cy="515394"/>
          </a:xfrm>
          <a:custGeom>
            <a:avLst/>
            <a:gdLst/>
            <a:ahLst/>
            <a:cxnLst/>
            <a:rect r="r" b="b" t="t" l="l"/>
            <a:pathLst>
              <a:path h="515394" w="1540581">
                <a:moveTo>
                  <a:pt x="0" y="0"/>
                </a:moveTo>
                <a:lnTo>
                  <a:pt x="1540581" y="0"/>
                </a:lnTo>
                <a:lnTo>
                  <a:pt x="1540581" y="515395"/>
                </a:lnTo>
                <a:lnTo>
                  <a:pt x="0" y="5153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9069383" y="3275750"/>
            <a:ext cx="8994972" cy="6168596"/>
            <a:chOff x="0" y="0"/>
            <a:chExt cx="11993295" cy="8224795"/>
          </a:xfrm>
        </p:grpSpPr>
        <p:grpSp>
          <p:nvGrpSpPr>
            <p:cNvPr name="Group 19" id="19"/>
            <p:cNvGrpSpPr/>
            <p:nvPr/>
          </p:nvGrpSpPr>
          <p:grpSpPr>
            <a:xfrm rot="0">
              <a:off x="0" y="0"/>
              <a:ext cx="11993295" cy="8224795"/>
              <a:chOff x="0" y="0"/>
              <a:chExt cx="3417486" cy="2343653"/>
            </a:xfrm>
          </p:grpSpPr>
          <p:sp>
            <p:nvSpPr>
              <p:cNvPr name="Freeform 20" id="20"/>
              <p:cNvSpPr/>
              <p:nvPr/>
            </p:nvSpPr>
            <p:spPr>
              <a:xfrm flipH="false" flipV="false" rot="0">
                <a:off x="48260" y="48260"/>
                <a:ext cx="3369226" cy="2295393"/>
              </a:xfrm>
              <a:custGeom>
                <a:avLst/>
                <a:gdLst/>
                <a:ahLst/>
                <a:cxnLst/>
                <a:rect r="r" b="b" t="t" l="l"/>
                <a:pathLst>
                  <a:path h="2295393" w="3369226">
                    <a:moveTo>
                      <a:pt x="0" y="0"/>
                    </a:moveTo>
                    <a:lnTo>
                      <a:pt x="3369226" y="0"/>
                    </a:lnTo>
                    <a:lnTo>
                      <a:pt x="3369226" y="2295393"/>
                    </a:lnTo>
                    <a:lnTo>
                      <a:pt x="0" y="2295393"/>
                    </a:lnTo>
                    <a:close/>
                  </a:path>
                </a:pathLst>
              </a:custGeom>
              <a:solidFill>
                <a:srgbClr val="121212"/>
              </a:solidFill>
            </p:spPr>
          </p:sp>
          <p:sp>
            <p:nvSpPr>
              <p:cNvPr name="Freeform 21" id="21"/>
              <p:cNvSpPr/>
              <p:nvPr/>
            </p:nvSpPr>
            <p:spPr>
              <a:xfrm flipH="false" flipV="false" rot="0">
                <a:off x="6350" y="6350"/>
                <a:ext cx="3369226" cy="2295393"/>
              </a:xfrm>
              <a:custGeom>
                <a:avLst/>
                <a:gdLst/>
                <a:ahLst/>
                <a:cxnLst/>
                <a:rect r="r" b="b" t="t" l="l"/>
                <a:pathLst>
                  <a:path h="2295393" w="3369226">
                    <a:moveTo>
                      <a:pt x="0" y="0"/>
                    </a:moveTo>
                    <a:lnTo>
                      <a:pt x="3369226" y="0"/>
                    </a:lnTo>
                    <a:lnTo>
                      <a:pt x="3369226" y="2295393"/>
                    </a:lnTo>
                    <a:lnTo>
                      <a:pt x="0" y="2295393"/>
                    </a:lnTo>
                    <a:close/>
                  </a:path>
                </a:pathLst>
              </a:custGeom>
              <a:solidFill>
                <a:srgbClr val="C1FF72"/>
              </a:solidFill>
            </p:spPr>
          </p:sp>
          <p:sp>
            <p:nvSpPr>
              <p:cNvPr name="Freeform 22" id="22"/>
              <p:cNvSpPr/>
              <p:nvPr/>
            </p:nvSpPr>
            <p:spPr>
              <a:xfrm flipH="false" flipV="false" rot="0">
                <a:off x="0" y="0"/>
                <a:ext cx="3381926" cy="2308093"/>
              </a:xfrm>
              <a:custGeom>
                <a:avLst/>
                <a:gdLst/>
                <a:ahLst/>
                <a:cxnLst/>
                <a:rect r="r" b="b" t="t" l="l"/>
                <a:pathLst>
                  <a:path h="2308093" w="3381926">
                    <a:moveTo>
                      <a:pt x="3381926" y="2308093"/>
                    </a:moveTo>
                    <a:lnTo>
                      <a:pt x="0" y="2308093"/>
                    </a:lnTo>
                    <a:lnTo>
                      <a:pt x="0" y="0"/>
                    </a:lnTo>
                    <a:lnTo>
                      <a:pt x="3381926" y="0"/>
                    </a:lnTo>
                    <a:lnTo>
                      <a:pt x="3381926" y="2308093"/>
                    </a:lnTo>
                    <a:close/>
                    <a:moveTo>
                      <a:pt x="12700" y="2295393"/>
                    </a:moveTo>
                    <a:lnTo>
                      <a:pt x="3369226" y="2295393"/>
                    </a:lnTo>
                    <a:lnTo>
                      <a:pt x="3369226" y="12700"/>
                    </a:lnTo>
                    <a:lnTo>
                      <a:pt x="12700" y="12700"/>
                    </a:lnTo>
                    <a:lnTo>
                      <a:pt x="12700" y="2295393"/>
                    </a:lnTo>
                    <a:close/>
                  </a:path>
                </a:pathLst>
              </a:custGeom>
              <a:solidFill>
                <a:srgbClr val="121212"/>
              </a:solidFill>
            </p:spPr>
          </p:sp>
        </p:grpSp>
        <p:sp>
          <p:nvSpPr>
            <p:cNvPr name="TextBox 23" id="23"/>
            <p:cNvSpPr txBox="true"/>
            <p:nvPr/>
          </p:nvSpPr>
          <p:spPr>
            <a:xfrm rot="0">
              <a:off x="749525" y="728720"/>
              <a:ext cx="10494245" cy="6700680"/>
            </a:xfrm>
            <a:prstGeom prst="rect">
              <a:avLst/>
            </a:prstGeom>
          </p:spPr>
          <p:txBody>
            <a:bodyPr anchor="t" rtlCol="false" tIns="0" lIns="0" bIns="0" rIns="0">
              <a:spAutoFit/>
            </a:bodyPr>
            <a:lstStyle/>
            <a:p>
              <a:pPr algn="l">
                <a:lnSpc>
                  <a:spcPts val="4009"/>
                </a:lnSpc>
              </a:pPr>
              <a:r>
                <a:rPr lang="en-US" sz="2864" b="true">
                  <a:solidFill>
                    <a:srgbClr val="121212"/>
                  </a:solidFill>
                  <a:latin typeface="Cloud Soft Bold"/>
                  <a:ea typeface="Cloud Soft Bold"/>
                  <a:cs typeface="Cloud Soft Bold"/>
                  <a:sym typeface="Cloud Soft Bold"/>
                </a:rPr>
                <a:t>2. Cách thức hoạt động</a:t>
              </a:r>
            </a:p>
            <a:p>
              <a:pPr algn="l" marL="618346" indent="-309173" lvl="1">
                <a:lnSpc>
                  <a:spcPts val="4009"/>
                </a:lnSpc>
                <a:buFont typeface="Arial"/>
                <a:buChar char="•"/>
              </a:pPr>
              <a:r>
                <a:rPr lang="en-US" sz="2864">
                  <a:solidFill>
                    <a:srgbClr val="121212"/>
                  </a:solidFill>
                  <a:latin typeface="Cloud Soft"/>
                  <a:ea typeface="Cloud Soft"/>
                  <a:cs typeface="Cloud Soft"/>
                  <a:sym typeface="Cloud Soft"/>
                </a:rPr>
                <a:t>Mỗi item được biểu diễn bằng vector đặc trưng (ví dụ: thể loại phim, diễn viên, năm sản xuất).</a:t>
              </a:r>
            </a:p>
            <a:p>
              <a:pPr algn="l" marL="618346" indent="-309173" lvl="1">
                <a:lnSpc>
                  <a:spcPts val="4009"/>
                </a:lnSpc>
                <a:buFont typeface="Arial"/>
                <a:buChar char="•"/>
              </a:pPr>
              <a:r>
                <a:rPr lang="en-US" sz="2864">
                  <a:solidFill>
                    <a:srgbClr val="121212"/>
                  </a:solidFill>
                  <a:latin typeface="Cloud Soft"/>
                  <a:ea typeface="Cloud Soft"/>
                  <a:cs typeface="Cloud Soft"/>
                  <a:sym typeface="Cloud Soft"/>
                </a:rPr>
                <a:t>Hồ sơ người dùng (user profile) được xây dựng dựa trên các item họ đã tương tác.</a:t>
              </a:r>
            </a:p>
            <a:p>
              <a:pPr algn="l" marL="618346" indent="-309173" lvl="1">
                <a:lnSpc>
                  <a:spcPts val="4009"/>
                </a:lnSpc>
                <a:buFont typeface="Arial"/>
                <a:buChar char="•"/>
              </a:pPr>
              <a:r>
                <a:rPr lang="en-US" sz="2864">
                  <a:solidFill>
                    <a:srgbClr val="121212"/>
                  </a:solidFill>
                  <a:latin typeface="Cloud Soft"/>
                  <a:ea typeface="Cloud Soft"/>
                  <a:cs typeface="Cloud Soft"/>
                  <a:sym typeface="Cloud Soft"/>
                </a:rPr>
                <a:t>Gợi ý được tạo bằng cách tính độ tương đồng giữa user profile và các item chưa xem (cosine similarity, Pearson, …).</a:t>
              </a:r>
            </a:p>
            <a:p>
              <a:pPr algn="l">
                <a:lnSpc>
                  <a:spcPts val="4009"/>
                </a:lnSpc>
              </a:pPr>
            </a:p>
          </p:txBody>
        </p:sp>
      </p:grpSp>
      <p:sp>
        <p:nvSpPr>
          <p:cNvPr name="Freeform 24" id="24"/>
          <p:cNvSpPr/>
          <p:nvPr/>
        </p:nvSpPr>
        <p:spPr>
          <a:xfrm flipH="false" flipV="false" rot="420746">
            <a:off x="9176522" y="3102254"/>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493639" y="994541"/>
            <a:ext cx="1322917" cy="18310194"/>
          </a:xfrm>
          <a:custGeom>
            <a:avLst/>
            <a:gdLst/>
            <a:ahLst/>
            <a:cxnLst/>
            <a:rect r="r" b="b" t="t" l="l"/>
            <a:pathLst>
              <a:path h="18310194" w="1322917">
                <a:moveTo>
                  <a:pt x="0" y="0"/>
                </a:moveTo>
                <a:lnTo>
                  <a:pt x="1322917" y="0"/>
                </a:lnTo>
                <a:lnTo>
                  <a:pt x="1322917" y="18310195"/>
                </a:lnTo>
                <a:lnTo>
                  <a:pt x="0" y="18310195"/>
                </a:lnTo>
                <a:lnTo>
                  <a:pt x="0"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grpSp>
        <p:nvGrpSpPr>
          <p:cNvPr name="Group 3" id="3"/>
          <p:cNvGrpSpPr/>
          <p:nvPr/>
        </p:nvGrpSpPr>
        <p:grpSpPr>
          <a:xfrm rot="0">
            <a:off x="1028700" y="1052841"/>
            <a:ext cx="16230600" cy="1421367"/>
            <a:chOff x="0" y="0"/>
            <a:chExt cx="21640800" cy="1895157"/>
          </a:xfrm>
        </p:grpSpPr>
        <p:grpSp>
          <p:nvGrpSpPr>
            <p:cNvPr name="Group 4" id="4"/>
            <p:cNvGrpSpPr/>
            <p:nvPr/>
          </p:nvGrpSpPr>
          <p:grpSpPr>
            <a:xfrm rot="0">
              <a:off x="0" y="0"/>
              <a:ext cx="21640800" cy="1895157"/>
              <a:chOff x="0" y="0"/>
              <a:chExt cx="7064435" cy="618656"/>
            </a:xfrm>
          </p:grpSpPr>
          <p:sp>
            <p:nvSpPr>
              <p:cNvPr name="Freeform 5" id="5"/>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6" id="6"/>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FEC89"/>
              </a:solidFill>
            </p:spPr>
          </p:sp>
          <p:sp>
            <p:nvSpPr>
              <p:cNvPr name="Freeform 7" id="7"/>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8" id="8"/>
            <p:cNvSpPr txBox="true"/>
            <p:nvPr/>
          </p:nvSpPr>
          <p:spPr>
            <a:xfrm rot="0">
              <a:off x="944078" y="436615"/>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Content-based Filtering</a:t>
              </a:r>
            </a:p>
          </p:txBody>
        </p:sp>
      </p:grpSp>
      <p:sp>
        <p:nvSpPr>
          <p:cNvPr name="Freeform 9" id="9"/>
          <p:cNvSpPr/>
          <p:nvPr/>
        </p:nvSpPr>
        <p:spPr>
          <a:xfrm flipH="false" flipV="false" rot="-1111951">
            <a:off x="77783" y="2021066"/>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337092">
            <a:off x="8684997" y="6892621"/>
            <a:ext cx="437325" cy="464341"/>
          </a:xfrm>
          <a:custGeom>
            <a:avLst/>
            <a:gdLst/>
            <a:ahLst/>
            <a:cxnLst/>
            <a:rect r="r" b="b" t="t" l="l"/>
            <a:pathLst>
              <a:path h="464341" w="437325">
                <a:moveTo>
                  <a:pt x="0" y="0"/>
                </a:moveTo>
                <a:lnTo>
                  <a:pt x="437324" y="0"/>
                </a:lnTo>
                <a:lnTo>
                  <a:pt x="437324" y="464341"/>
                </a:lnTo>
                <a:lnTo>
                  <a:pt x="0" y="4643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581773">
            <a:off x="124178" y="4080413"/>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373703" y="4356285"/>
            <a:ext cx="5653108" cy="4334128"/>
            <a:chOff x="0" y="0"/>
            <a:chExt cx="2950532" cy="2262116"/>
          </a:xfrm>
        </p:grpSpPr>
        <p:sp>
          <p:nvSpPr>
            <p:cNvPr name="Freeform 13" id="13"/>
            <p:cNvSpPr/>
            <p:nvPr/>
          </p:nvSpPr>
          <p:spPr>
            <a:xfrm flipH="false" flipV="false" rot="0">
              <a:off x="48260" y="48260"/>
              <a:ext cx="2902272" cy="2213856"/>
            </a:xfrm>
            <a:custGeom>
              <a:avLst/>
              <a:gdLst/>
              <a:ahLst/>
              <a:cxnLst/>
              <a:rect r="r" b="b" t="t" l="l"/>
              <a:pathLst>
                <a:path h="2213856" w="2902272">
                  <a:moveTo>
                    <a:pt x="0" y="0"/>
                  </a:moveTo>
                  <a:lnTo>
                    <a:pt x="2902272" y="0"/>
                  </a:lnTo>
                  <a:lnTo>
                    <a:pt x="2902272" y="2213856"/>
                  </a:lnTo>
                  <a:lnTo>
                    <a:pt x="0" y="2213856"/>
                  </a:lnTo>
                  <a:close/>
                </a:path>
              </a:pathLst>
            </a:custGeom>
            <a:gradFill rotWithShape="true">
              <a:gsLst>
                <a:gs pos="0">
                  <a:srgbClr val="0CC0DF">
                    <a:alpha val="100000"/>
                  </a:srgbClr>
                </a:gs>
                <a:gs pos="100000">
                  <a:srgbClr val="FFDE59">
                    <a:alpha val="100000"/>
                  </a:srgbClr>
                </a:gs>
              </a:gsLst>
              <a:lin ang="0"/>
            </a:gradFill>
          </p:spPr>
        </p:sp>
        <p:sp>
          <p:nvSpPr>
            <p:cNvPr name="Freeform 14" id="14"/>
            <p:cNvSpPr/>
            <p:nvPr/>
          </p:nvSpPr>
          <p:spPr>
            <a:xfrm flipH="false" flipV="false" rot="0">
              <a:off x="6350" y="6350"/>
              <a:ext cx="2902272" cy="2213856"/>
            </a:xfrm>
            <a:custGeom>
              <a:avLst/>
              <a:gdLst/>
              <a:ahLst/>
              <a:cxnLst/>
              <a:rect r="r" b="b" t="t" l="l"/>
              <a:pathLst>
                <a:path h="2213856" w="2902272">
                  <a:moveTo>
                    <a:pt x="0" y="0"/>
                  </a:moveTo>
                  <a:lnTo>
                    <a:pt x="2902272" y="0"/>
                  </a:lnTo>
                  <a:lnTo>
                    <a:pt x="2902272" y="2213856"/>
                  </a:lnTo>
                  <a:lnTo>
                    <a:pt x="0" y="2213856"/>
                  </a:lnTo>
                  <a:close/>
                </a:path>
              </a:pathLst>
            </a:custGeom>
            <a:gradFill rotWithShape="true">
              <a:gsLst>
                <a:gs pos="0">
                  <a:srgbClr val="CDFFD8">
                    <a:alpha val="100000"/>
                  </a:srgbClr>
                </a:gs>
                <a:gs pos="100000">
                  <a:srgbClr val="94B9FF">
                    <a:alpha val="100000"/>
                  </a:srgbClr>
                </a:gs>
              </a:gsLst>
              <a:lin ang="0"/>
            </a:gradFill>
          </p:spPr>
        </p:sp>
        <p:sp>
          <p:nvSpPr>
            <p:cNvPr name="Freeform 15" id="15"/>
            <p:cNvSpPr/>
            <p:nvPr/>
          </p:nvSpPr>
          <p:spPr>
            <a:xfrm flipH="false" flipV="false" rot="0">
              <a:off x="0" y="0"/>
              <a:ext cx="2914972" cy="2226556"/>
            </a:xfrm>
            <a:custGeom>
              <a:avLst/>
              <a:gdLst/>
              <a:ahLst/>
              <a:cxnLst/>
              <a:rect r="r" b="b" t="t" l="l"/>
              <a:pathLst>
                <a:path h="2226556" w="2914972">
                  <a:moveTo>
                    <a:pt x="2914972" y="2226556"/>
                  </a:moveTo>
                  <a:lnTo>
                    <a:pt x="0" y="2226556"/>
                  </a:lnTo>
                  <a:lnTo>
                    <a:pt x="0" y="0"/>
                  </a:lnTo>
                  <a:lnTo>
                    <a:pt x="2914972" y="0"/>
                  </a:lnTo>
                  <a:lnTo>
                    <a:pt x="2914972" y="2226556"/>
                  </a:lnTo>
                  <a:close/>
                  <a:moveTo>
                    <a:pt x="12700" y="2213856"/>
                  </a:moveTo>
                  <a:lnTo>
                    <a:pt x="2902272" y="2213856"/>
                  </a:lnTo>
                  <a:lnTo>
                    <a:pt x="2902272" y="12700"/>
                  </a:lnTo>
                  <a:lnTo>
                    <a:pt x="12700" y="12700"/>
                  </a:lnTo>
                  <a:lnTo>
                    <a:pt x="12700" y="2213856"/>
                  </a:lnTo>
                  <a:close/>
                </a:path>
              </a:pathLst>
            </a:custGeom>
            <a:solidFill>
              <a:srgbClr val="121212"/>
            </a:solidFill>
          </p:spPr>
        </p:sp>
      </p:grpSp>
      <p:sp>
        <p:nvSpPr>
          <p:cNvPr name="Freeform 16" id="16"/>
          <p:cNvSpPr/>
          <p:nvPr/>
        </p:nvSpPr>
        <p:spPr>
          <a:xfrm flipH="false" flipV="false" rot="0">
            <a:off x="8608452" y="8175019"/>
            <a:ext cx="1540581" cy="515394"/>
          </a:xfrm>
          <a:custGeom>
            <a:avLst/>
            <a:gdLst/>
            <a:ahLst/>
            <a:cxnLst/>
            <a:rect r="r" b="b" t="t" l="l"/>
            <a:pathLst>
              <a:path h="515394" w="1540581">
                <a:moveTo>
                  <a:pt x="0" y="0"/>
                </a:moveTo>
                <a:lnTo>
                  <a:pt x="1540581" y="0"/>
                </a:lnTo>
                <a:lnTo>
                  <a:pt x="1540581" y="515395"/>
                </a:lnTo>
                <a:lnTo>
                  <a:pt x="0" y="5153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1530291" y="3122796"/>
            <a:ext cx="10169238" cy="4695604"/>
            <a:chOff x="0" y="0"/>
            <a:chExt cx="13558985" cy="6260805"/>
          </a:xfrm>
        </p:grpSpPr>
        <p:grpSp>
          <p:nvGrpSpPr>
            <p:cNvPr name="Group 18" id="18"/>
            <p:cNvGrpSpPr/>
            <p:nvPr/>
          </p:nvGrpSpPr>
          <p:grpSpPr>
            <a:xfrm rot="0">
              <a:off x="0" y="0"/>
              <a:ext cx="13558985" cy="6260805"/>
              <a:chOff x="0" y="0"/>
              <a:chExt cx="3417486" cy="1578010"/>
            </a:xfrm>
          </p:grpSpPr>
          <p:sp>
            <p:nvSpPr>
              <p:cNvPr name="Freeform 19" id="19"/>
              <p:cNvSpPr/>
              <p:nvPr/>
            </p:nvSpPr>
            <p:spPr>
              <a:xfrm flipH="false" flipV="false" rot="0">
                <a:off x="48260" y="48260"/>
                <a:ext cx="3369226" cy="1529750"/>
              </a:xfrm>
              <a:custGeom>
                <a:avLst/>
                <a:gdLst/>
                <a:ahLst/>
                <a:cxnLst/>
                <a:rect r="r" b="b" t="t" l="l"/>
                <a:pathLst>
                  <a:path h="1529750" w="3369226">
                    <a:moveTo>
                      <a:pt x="0" y="0"/>
                    </a:moveTo>
                    <a:lnTo>
                      <a:pt x="3369226" y="0"/>
                    </a:lnTo>
                    <a:lnTo>
                      <a:pt x="3369226" y="1529750"/>
                    </a:lnTo>
                    <a:lnTo>
                      <a:pt x="0" y="1529750"/>
                    </a:lnTo>
                    <a:close/>
                  </a:path>
                </a:pathLst>
              </a:custGeom>
              <a:solidFill>
                <a:srgbClr val="121212"/>
              </a:solidFill>
            </p:spPr>
          </p:sp>
          <p:sp>
            <p:nvSpPr>
              <p:cNvPr name="Freeform 20" id="20"/>
              <p:cNvSpPr/>
              <p:nvPr/>
            </p:nvSpPr>
            <p:spPr>
              <a:xfrm flipH="false" flipV="false" rot="0">
                <a:off x="6350" y="6350"/>
                <a:ext cx="3369226" cy="1529750"/>
              </a:xfrm>
              <a:custGeom>
                <a:avLst/>
                <a:gdLst/>
                <a:ahLst/>
                <a:cxnLst/>
                <a:rect r="r" b="b" t="t" l="l"/>
                <a:pathLst>
                  <a:path h="1529750" w="3369226">
                    <a:moveTo>
                      <a:pt x="0" y="0"/>
                    </a:moveTo>
                    <a:lnTo>
                      <a:pt x="3369226" y="0"/>
                    </a:lnTo>
                    <a:lnTo>
                      <a:pt x="3369226" y="1529750"/>
                    </a:lnTo>
                    <a:lnTo>
                      <a:pt x="0" y="1529750"/>
                    </a:lnTo>
                    <a:close/>
                  </a:path>
                </a:pathLst>
              </a:custGeom>
              <a:gradFill rotWithShape="true">
                <a:gsLst>
                  <a:gs pos="0">
                    <a:srgbClr val="89D957">
                      <a:alpha val="100000"/>
                    </a:srgbClr>
                  </a:gs>
                  <a:gs pos="100000">
                    <a:srgbClr val="C9E265">
                      <a:alpha val="100000"/>
                    </a:srgbClr>
                  </a:gs>
                </a:gsLst>
                <a:lin ang="0"/>
              </a:gradFill>
            </p:spPr>
          </p:sp>
          <p:sp>
            <p:nvSpPr>
              <p:cNvPr name="Freeform 21" id="21"/>
              <p:cNvSpPr/>
              <p:nvPr/>
            </p:nvSpPr>
            <p:spPr>
              <a:xfrm flipH="false" flipV="false" rot="0">
                <a:off x="0" y="0"/>
                <a:ext cx="3381926" cy="1542450"/>
              </a:xfrm>
              <a:custGeom>
                <a:avLst/>
                <a:gdLst/>
                <a:ahLst/>
                <a:cxnLst/>
                <a:rect r="r" b="b" t="t" l="l"/>
                <a:pathLst>
                  <a:path h="1542450" w="3381926">
                    <a:moveTo>
                      <a:pt x="3381926" y="1542450"/>
                    </a:moveTo>
                    <a:lnTo>
                      <a:pt x="0" y="1542450"/>
                    </a:lnTo>
                    <a:lnTo>
                      <a:pt x="0" y="0"/>
                    </a:lnTo>
                    <a:lnTo>
                      <a:pt x="3381926" y="0"/>
                    </a:lnTo>
                    <a:lnTo>
                      <a:pt x="3381926" y="1542450"/>
                    </a:lnTo>
                    <a:close/>
                    <a:moveTo>
                      <a:pt x="12700" y="1529750"/>
                    </a:moveTo>
                    <a:lnTo>
                      <a:pt x="3369226" y="1529750"/>
                    </a:lnTo>
                    <a:lnTo>
                      <a:pt x="3369226" y="12700"/>
                    </a:lnTo>
                    <a:lnTo>
                      <a:pt x="12700" y="12700"/>
                    </a:lnTo>
                    <a:lnTo>
                      <a:pt x="12700" y="1529750"/>
                    </a:lnTo>
                    <a:close/>
                  </a:path>
                </a:pathLst>
              </a:custGeom>
              <a:solidFill>
                <a:srgbClr val="121212"/>
              </a:solidFill>
            </p:spPr>
          </p:sp>
        </p:grpSp>
        <p:sp>
          <p:nvSpPr>
            <p:cNvPr name="TextBox 22" id="22"/>
            <p:cNvSpPr txBox="true"/>
            <p:nvPr/>
          </p:nvSpPr>
          <p:spPr>
            <a:xfrm rot="0">
              <a:off x="847373" y="823032"/>
              <a:ext cx="11864238" cy="4538542"/>
            </a:xfrm>
            <a:prstGeom prst="rect">
              <a:avLst/>
            </a:prstGeom>
          </p:spPr>
          <p:txBody>
            <a:bodyPr anchor="t" rtlCol="false" tIns="0" lIns="0" bIns="0" rIns="0">
              <a:spAutoFit/>
            </a:bodyPr>
            <a:lstStyle/>
            <a:p>
              <a:pPr algn="l">
                <a:lnSpc>
                  <a:spcPts val="4533"/>
                </a:lnSpc>
              </a:pPr>
              <a:r>
                <a:rPr lang="en-US" sz="3237" b="true">
                  <a:solidFill>
                    <a:srgbClr val="121212"/>
                  </a:solidFill>
                  <a:latin typeface="Cloud Soft Bold"/>
                  <a:ea typeface="Cloud Soft Bold"/>
                  <a:cs typeface="Cloud Soft Bold"/>
                  <a:sym typeface="Cloud Soft Bold"/>
                </a:rPr>
                <a:t>Ưu điểm</a:t>
              </a:r>
            </a:p>
            <a:p>
              <a:pPr algn="l" marL="699071" indent="-349535" lvl="1">
                <a:lnSpc>
                  <a:spcPts val="4533"/>
                </a:lnSpc>
                <a:buFont typeface="Arial"/>
                <a:buChar char="•"/>
              </a:pPr>
              <a:r>
                <a:rPr lang="en-US" sz="3237">
                  <a:solidFill>
                    <a:srgbClr val="121212"/>
                  </a:solidFill>
                  <a:latin typeface="Cloud Soft"/>
                  <a:ea typeface="Cloud Soft"/>
                  <a:cs typeface="Cloud Soft"/>
                  <a:sym typeface="Cloud Soft"/>
                </a:rPr>
                <a:t>Không phụ thuộc vào hành vi của người khác.</a:t>
              </a:r>
            </a:p>
            <a:p>
              <a:pPr algn="l" marL="699071" indent="-349535" lvl="1">
                <a:lnSpc>
                  <a:spcPts val="4533"/>
                </a:lnSpc>
                <a:buFont typeface="Arial"/>
                <a:buChar char="•"/>
              </a:pPr>
              <a:r>
                <a:rPr lang="en-US" sz="3237">
                  <a:solidFill>
                    <a:srgbClr val="121212"/>
                  </a:solidFill>
                  <a:latin typeface="Cloud Soft"/>
                  <a:ea typeface="Cloud Soft"/>
                  <a:cs typeface="Cloud Soft"/>
                  <a:sym typeface="Cloud Soft"/>
                </a:rPr>
                <a:t>Giải quyết tốt vấn đề cold-start cho item (có thể gợi ý cho các item mới).</a:t>
              </a:r>
            </a:p>
            <a:p>
              <a:pPr algn="l">
                <a:lnSpc>
                  <a:spcPts val="4533"/>
                </a:lnSpc>
              </a:pPr>
            </a:p>
          </p:txBody>
        </p:sp>
      </p:grpSp>
      <p:sp>
        <p:nvSpPr>
          <p:cNvPr name="Freeform 23" id="23"/>
          <p:cNvSpPr/>
          <p:nvPr/>
        </p:nvSpPr>
        <p:spPr>
          <a:xfrm flipH="false" flipV="false" rot="420746">
            <a:off x="9176522" y="3102254"/>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2038373" y="2670933"/>
            <a:ext cx="5655212" cy="7157642"/>
          </a:xfrm>
          <a:custGeom>
            <a:avLst/>
            <a:gdLst/>
            <a:ahLst/>
            <a:cxnLst/>
            <a:rect r="r" b="b" t="t" l="l"/>
            <a:pathLst>
              <a:path h="7157642" w="5655212">
                <a:moveTo>
                  <a:pt x="0" y="0"/>
                </a:moveTo>
                <a:lnTo>
                  <a:pt x="5655212" y="0"/>
                </a:lnTo>
                <a:lnTo>
                  <a:pt x="5655212" y="7157642"/>
                </a:lnTo>
                <a:lnTo>
                  <a:pt x="0" y="7157642"/>
                </a:lnTo>
                <a:lnTo>
                  <a:pt x="0" y="0"/>
                </a:lnTo>
                <a:close/>
              </a:path>
            </a:pathLst>
          </a:custGeom>
          <a:blipFill>
            <a:blip r:embed="rId1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C6D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493639" y="994541"/>
            <a:ext cx="1322917" cy="18310194"/>
          </a:xfrm>
          <a:custGeom>
            <a:avLst/>
            <a:gdLst/>
            <a:ahLst/>
            <a:cxnLst/>
            <a:rect r="r" b="b" t="t" l="l"/>
            <a:pathLst>
              <a:path h="18310194" w="1322917">
                <a:moveTo>
                  <a:pt x="0" y="0"/>
                </a:moveTo>
                <a:lnTo>
                  <a:pt x="1322917" y="0"/>
                </a:lnTo>
                <a:lnTo>
                  <a:pt x="1322917" y="18310195"/>
                </a:lnTo>
                <a:lnTo>
                  <a:pt x="0" y="18310195"/>
                </a:lnTo>
                <a:lnTo>
                  <a:pt x="0" y="0"/>
                </a:lnTo>
                <a:close/>
              </a:path>
            </a:pathLst>
          </a:custGeom>
          <a:blipFill>
            <a:blip r:embed="rId2">
              <a:extLst>
                <a:ext uri="{96DAC541-7B7A-43D3-8B79-37D633B846F1}">
                  <asvg:svgBlip xmlns:asvg="http://schemas.microsoft.com/office/drawing/2016/SVG/main" r:embed="rId3"/>
                </a:ext>
              </a:extLst>
            </a:blip>
            <a:stretch>
              <a:fillRect l="0" t="0" r="-677599" b="0"/>
            </a:stretch>
          </a:blipFill>
        </p:spPr>
      </p:sp>
      <p:grpSp>
        <p:nvGrpSpPr>
          <p:cNvPr name="Group 3" id="3"/>
          <p:cNvGrpSpPr/>
          <p:nvPr/>
        </p:nvGrpSpPr>
        <p:grpSpPr>
          <a:xfrm rot="0">
            <a:off x="1028700" y="1052841"/>
            <a:ext cx="16230600" cy="1421367"/>
            <a:chOff x="0" y="0"/>
            <a:chExt cx="21640800" cy="1895157"/>
          </a:xfrm>
        </p:grpSpPr>
        <p:grpSp>
          <p:nvGrpSpPr>
            <p:cNvPr name="Group 4" id="4"/>
            <p:cNvGrpSpPr/>
            <p:nvPr/>
          </p:nvGrpSpPr>
          <p:grpSpPr>
            <a:xfrm rot="0">
              <a:off x="0" y="0"/>
              <a:ext cx="21640800" cy="1895157"/>
              <a:chOff x="0" y="0"/>
              <a:chExt cx="7064435" cy="618656"/>
            </a:xfrm>
          </p:grpSpPr>
          <p:sp>
            <p:nvSpPr>
              <p:cNvPr name="Freeform 5" id="5"/>
              <p:cNvSpPr/>
              <p:nvPr/>
            </p:nvSpPr>
            <p:spPr>
              <a:xfrm flipH="false" flipV="false" rot="0">
                <a:off x="48260" y="4826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121212"/>
              </a:solidFill>
            </p:spPr>
          </p:sp>
          <p:sp>
            <p:nvSpPr>
              <p:cNvPr name="Freeform 6" id="6"/>
              <p:cNvSpPr/>
              <p:nvPr/>
            </p:nvSpPr>
            <p:spPr>
              <a:xfrm flipH="false" flipV="false" rot="0">
                <a:off x="6350" y="6350"/>
                <a:ext cx="7016175" cy="570396"/>
              </a:xfrm>
              <a:custGeom>
                <a:avLst/>
                <a:gdLst/>
                <a:ahLst/>
                <a:cxnLst/>
                <a:rect r="r" b="b" t="t" l="l"/>
                <a:pathLst>
                  <a:path h="570396" w="7016175">
                    <a:moveTo>
                      <a:pt x="0" y="0"/>
                    </a:moveTo>
                    <a:lnTo>
                      <a:pt x="7016175" y="0"/>
                    </a:lnTo>
                    <a:lnTo>
                      <a:pt x="7016175" y="570396"/>
                    </a:lnTo>
                    <a:lnTo>
                      <a:pt x="0" y="570396"/>
                    </a:lnTo>
                    <a:close/>
                  </a:path>
                </a:pathLst>
              </a:custGeom>
              <a:solidFill>
                <a:srgbClr val="FFEC89"/>
              </a:solidFill>
            </p:spPr>
          </p:sp>
          <p:sp>
            <p:nvSpPr>
              <p:cNvPr name="Freeform 7" id="7"/>
              <p:cNvSpPr/>
              <p:nvPr/>
            </p:nvSpPr>
            <p:spPr>
              <a:xfrm flipH="false" flipV="false" rot="0">
                <a:off x="0" y="0"/>
                <a:ext cx="7028875" cy="583096"/>
              </a:xfrm>
              <a:custGeom>
                <a:avLst/>
                <a:gdLst/>
                <a:ahLst/>
                <a:cxnLst/>
                <a:rect r="r" b="b" t="t" l="l"/>
                <a:pathLst>
                  <a:path h="583096" w="7028875">
                    <a:moveTo>
                      <a:pt x="7028875" y="583096"/>
                    </a:moveTo>
                    <a:lnTo>
                      <a:pt x="0" y="583096"/>
                    </a:lnTo>
                    <a:lnTo>
                      <a:pt x="0" y="0"/>
                    </a:lnTo>
                    <a:lnTo>
                      <a:pt x="7028875" y="0"/>
                    </a:lnTo>
                    <a:lnTo>
                      <a:pt x="7028875" y="583096"/>
                    </a:lnTo>
                    <a:close/>
                    <a:moveTo>
                      <a:pt x="12700" y="570396"/>
                    </a:moveTo>
                    <a:lnTo>
                      <a:pt x="7016175" y="570396"/>
                    </a:lnTo>
                    <a:lnTo>
                      <a:pt x="7016175" y="12700"/>
                    </a:lnTo>
                    <a:lnTo>
                      <a:pt x="12700" y="12700"/>
                    </a:lnTo>
                    <a:lnTo>
                      <a:pt x="12700" y="570396"/>
                    </a:lnTo>
                    <a:close/>
                  </a:path>
                </a:pathLst>
              </a:custGeom>
              <a:solidFill>
                <a:srgbClr val="121212"/>
              </a:solidFill>
            </p:spPr>
          </p:sp>
        </p:grpSp>
        <p:sp>
          <p:nvSpPr>
            <p:cNvPr name="TextBox 8" id="8"/>
            <p:cNvSpPr txBox="true"/>
            <p:nvPr/>
          </p:nvSpPr>
          <p:spPr>
            <a:xfrm rot="0">
              <a:off x="944078" y="436615"/>
              <a:ext cx="19752645" cy="1079077"/>
            </a:xfrm>
            <a:prstGeom prst="rect">
              <a:avLst/>
            </a:prstGeom>
          </p:spPr>
          <p:txBody>
            <a:bodyPr anchor="t" rtlCol="false" tIns="0" lIns="0" bIns="0" rIns="0">
              <a:spAutoFit/>
            </a:bodyPr>
            <a:lstStyle/>
            <a:p>
              <a:pPr algn="ctr">
                <a:lnSpc>
                  <a:spcPts val="6160"/>
                </a:lnSpc>
              </a:pPr>
              <a:r>
                <a:rPr lang="en-US" sz="5600">
                  <a:solidFill>
                    <a:srgbClr val="121212"/>
                  </a:solidFill>
                  <a:latin typeface="Genty"/>
                  <a:ea typeface="Genty"/>
                  <a:cs typeface="Genty"/>
                  <a:sym typeface="Genty"/>
                </a:rPr>
                <a:t>Content-based Filtering</a:t>
              </a:r>
            </a:p>
          </p:txBody>
        </p:sp>
      </p:grpSp>
      <p:sp>
        <p:nvSpPr>
          <p:cNvPr name="Freeform 9" id="9"/>
          <p:cNvSpPr/>
          <p:nvPr/>
        </p:nvSpPr>
        <p:spPr>
          <a:xfrm flipH="false" flipV="false" rot="-1111951">
            <a:off x="77783" y="2021066"/>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337092">
            <a:off x="8684997" y="6892621"/>
            <a:ext cx="437325" cy="464341"/>
          </a:xfrm>
          <a:custGeom>
            <a:avLst/>
            <a:gdLst/>
            <a:ahLst/>
            <a:cxnLst/>
            <a:rect r="r" b="b" t="t" l="l"/>
            <a:pathLst>
              <a:path h="464341" w="437325">
                <a:moveTo>
                  <a:pt x="0" y="0"/>
                </a:moveTo>
                <a:lnTo>
                  <a:pt x="437324" y="0"/>
                </a:lnTo>
                <a:lnTo>
                  <a:pt x="437324" y="464341"/>
                </a:lnTo>
                <a:lnTo>
                  <a:pt x="0" y="4643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581773">
            <a:off x="124178" y="4080413"/>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8608452" y="8175019"/>
            <a:ext cx="1540581" cy="515394"/>
          </a:xfrm>
          <a:custGeom>
            <a:avLst/>
            <a:gdLst/>
            <a:ahLst/>
            <a:cxnLst/>
            <a:rect r="r" b="b" t="t" l="l"/>
            <a:pathLst>
              <a:path h="515394" w="1540581">
                <a:moveTo>
                  <a:pt x="0" y="0"/>
                </a:moveTo>
                <a:lnTo>
                  <a:pt x="1540581" y="0"/>
                </a:lnTo>
                <a:lnTo>
                  <a:pt x="1540581" y="515395"/>
                </a:lnTo>
                <a:lnTo>
                  <a:pt x="0" y="5153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3" id="13"/>
          <p:cNvGrpSpPr/>
          <p:nvPr/>
        </p:nvGrpSpPr>
        <p:grpSpPr>
          <a:xfrm rot="0">
            <a:off x="5517844" y="3134869"/>
            <a:ext cx="6181685" cy="2839690"/>
            <a:chOff x="0" y="0"/>
            <a:chExt cx="3417486" cy="1569896"/>
          </a:xfrm>
        </p:grpSpPr>
        <p:sp>
          <p:nvSpPr>
            <p:cNvPr name="Freeform 14" id="14"/>
            <p:cNvSpPr/>
            <p:nvPr/>
          </p:nvSpPr>
          <p:spPr>
            <a:xfrm flipH="false" flipV="false" rot="0">
              <a:off x="48260" y="48260"/>
              <a:ext cx="3369226" cy="1521636"/>
            </a:xfrm>
            <a:custGeom>
              <a:avLst/>
              <a:gdLst/>
              <a:ahLst/>
              <a:cxnLst/>
              <a:rect r="r" b="b" t="t" l="l"/>
              <a:pathLst>
                <a:path h="1521636" w="3369226">
                  <a:moveTo>
                    <a:pt x="0" y="0"/>
                  </a:moveTo>
                  <a:lnTo>
                    <a:pt x="3369226" y="0"/>
                  </a:lnTo>
                  <a:lnTo>
                    <a:pt x="3369226" y="1521636"/>
                  </a:lnTo>
                  <a:lnTo>
                    <a:pt x="0" y="1521636"/>
                  </a:lnTo>
                  <a:close/>
                </a:path>
              </a:pathLst>
            </a:custGeom>
            <a:solidFill>
              <a:srgbClr val="121212"/>
            </a:solidFill>
          </p:spPr>
        </p:sp>
        <p:sp>
          <p:nvSpPr>
            <p:cNvPr name="Freeform 15" id="15"/>
            <p:cNvSpPr/>
            <p:nvPr/>
          </p:nvSpPr>
          <p:spPr>
            <a:xfrm flipH="false" flipV="false" rot="0">
              <a:off x="6350" y="6350"/>
              <a:ext cx="3369226" cy="1521636"/>
            </a:xfrm>
            <a:custGeom>
              <a:avLst/>
              <a:gdLst/>
              <a:ahLst/>
              <a:cxnLst/>
              <a:rect r="r" b="b" t="t" l="l"/>
              <a:pathLst>
                <a:path h="1521636" w="3369226">
                  <a:moveTo>
                    <a:pt x="0" y="0"/>
                  </a:moveTo>
                  <a:lnTo>
                    <a:pt x="3369226" y="0"/>
                  </a:lnTo>
                  <a:lnTo>
                    <a:pt x="3369226" y="1521636"/>
                  </a:lnTo>
                  <a:lnTo>
                    <a:pt x="0" y="1521636"/>
                  </a:lnTo>
                  <a:close/>
                </a:path>
              </a:pathLst>
            </a:custGeom>
            <a:gradFill rotWithShape="true">
              <a:gsLst>
                <a:gs pos="0">
                  <a:srgbClr val="89D957">
                    <a:alpha val="100000"/>
                  </a:srgbClr>
                </a:gs>
                <a:gs pos="100000">
                  <a:srgbClr val="C9E265">
                    <a:alpha val="100000"/>
                  </a:srgbClr>
                </a:gs>
              </a:gsLst>
              <a:lin ang="0"/>
            </a:gradFill>
          </p:spPr>
        </p:sp>
        <p:sp>
          <p:nvSpPr>
            <p:cNvPr name="Freeform 16" id="16"/>
            <p:cNvSpPr/>
            <p:nvPr/>
          </p:nvSpPr>
          <p:spPr>
            <a:xfrm flipH="false" flipV="false" rot="0">
              <a:off x="0" y="0"/>
              <a:ext cx="3381926" cy="1534336"/>
            </a:xfrm>
            <a:custGeom>
              <a:avLst/>
              <a:gdLst/>
              <a:ahLst/>
              <a:cxnLst/>
              <a:rect r="r" b="b" t="t" l="l"/>
              <a:pathLst>
                <a:path h="1534336" w="3381926">
                  <a:moveTo>
                    <a:pt x="3381926" y="1534336"/>
                  </a:moveTo>
                  <a:lnTo>
                    <a:pt x="0" y="1534336"/>
                  </a:lnTo>
                  <a:lnTo>
                    <a:pt x="0" y="0"/>
                  </a:lnTo>
                  <a:lnTo>
                    <a:pt x="3381926" y="0"/>
                  </a:lnTo>
                  <a:lnTo>
                    <a:pt x="3381926" y="1534336"/>
                  </a:lnTo>
                  <a:close/>
                  <a:moveTo>
                    <a:pt x="12700" y="1521636"/>
                  </a:moveTo>
                  <a:lnTo>
                    <a:pt x="3369226" y="1521636"/>
                  </a:lnTo>
                  <a:lnTo>
                    <a:pt x="3369226" y="12700"/>
                  </a:lnTo>
                  <a:lnTo>
                    <a:pt x="12700" y="12700"/>
                  </a:lnTo>
                  <a:lnTo>
                    <a:pt x="12700" y="1521636"/>
                  </a:lnTo>
                  <a:close/>
                </a:path>
              </a:pathLst>
            </a:custGeom>
            <a:solidFill>
              <a:srgbClr val="121212"/>
            </a:solidFill>
          </p:spPr>
        </p:sp>
      </p:grpSp>
      <p:grpSp>
        <p:nvGrpSpPr>
          <p:cNvPr name="Group 17" id="17"/>
          <p:cNvGrpSpPr/>
          <p:nvPr/>
        </p:nvGrpSpPr>
        <p:grpSpPr>
          <a:xfrm rot="0">
            <a:off x="1203515" y="2786561"/>
            <a:ext cx="8398874" cy="6439856"/>
            <a:chOff x="0" y="0"/>
            <a:chExt cx="11198498" cy="8586475"/>
          </a:xfrm>
        </p:grpSpPr>
        <p:grpSp>
          <p:nvGrpSpPr>
            <p:cNvPr name="Group 18" id="18"/>
            <p:cNvGrpSpPr/>
            <p:nvPr/>
          </p:nvGrpSpPr>
          <p:grpSpPr>
            <a:xfrm rot="0">
              <a:off x="0" y="0"/>
              <a:ext cx="11198498" cy="8586475"/>
              <a:chOff x="0" y="0"/>
              <a:chExt cx="2950532" cy="2262327"/>
            </a:xfrm>
          </p:grpSpPr>
          <p:sp>
            <p:nvSpPr>
              <p:cNvPr name="Freeform 19" id="19"/>
              <p:cNvSpPr/>
              <p:nvPr/>
            </p:nvSpPr>
            <p:spPr>
              <a:xfrm flipH="false" flipV="false" rot="0">
                <a:off x="48260" y="48260"/>
                <a:ext cx="2902272" cy="2214067"/>
              </a:xfrm>
              <a:custGeom>
                <a:avLst/>
                <a:gdLst/>
                <a:ahLst/>
                <a:cxnLst/>
                <a:rect r="r" b="b" t="t" l="l"/>
                <a:pathLst>
                  <a:path h="2214067" w="2902272">
                    <a:moveTo>
                      <a:pt x="0" y="0"/>
                    </a:moveTo>
                    <a:lnTo>
                      <a:pt x="2902272" y="0"/>
                    </a:lnTo>
                    <a:lnTo>
                      <a:pt x="2902272" y="2214067"/>
                    </a:lnTo>
                    <a:lnTo>
                      <a:pt x="0" y="2214067"/>
                    </a:lnTo>
                    <a:close/>
                  </a:path>
                </a:pathLst>
              </a:custGeom>
              <a:solidFill>
                <a:srgbClr val="000000"/>
              </a:solidFill>
            </p:spPr>
          </p:sp>
          <p:sp>
            <p:nvSpPr>
              <p:cNvPr name="Freeform 20" id="20"/>
              <p:cNvSpPr/>
              <p:nvPr/>
            </p:nvSpPr>
            <p:spPr>
              <a:xfrm flipH="false" flipV="false" rot="0">
                <a:off x="6350" y="6350"/>
                <a:ext cx="2902272" cy="2214067"/>
              </a:xfrm>
              <a:custGeom>
                <a:avLst/>
                <a:gdLst/>
                <a:ahLst/>
                <a:cxnLst/>
                <a:rect r="r" b="b" t="t" l="l"/>
                <a:pathLst>
                  <a:path h="2214067" w="2902272">
                    <a:moveTo>
                      <a:pt x="0" y="0"/>
                    </a:moveTo>
                    <a:lnTo>
                      <a:pt x="2902272" y="0"/>
                    </a:lnTo>
                    <a:lnTo>
                      <a:pt x="2902272" y="2214067"/>
                    </a:lnTo>
                    <a:lnTo>
                      <a:pt x="0" y="2214067"/>
                    </a:lnTo>
                    <a:close/>
                  </a:path>
                </a:pathLst>
              </a:custGeom>
              <a:gradFill rotWithShape="true">
                <a:gsLst>
                  <a:gs pos="0">
                    <a:srgbClr val="CDFFD8">
                      <a:alpha val="100000"/>
                    </a:srgbClr>
                  </a:gs>
                  <a:gs pos="100000">
                    <a:srgbClr val="94B9FF">
                      <a:alpha val="100000"/>
                    </a:srgbClr>
                  </a:gs>
                </a:gsLst>
                <a:lin ang="0"/>
              </a:gradFill>
            </p:spPr>
          </p:sp>
          <p:sp>
            <p:nvSpPr>
              <p:cNvPr name="Freeform 21" id="21"/>
              <p:cNvSpPr/>
              <p:nvPr/>
            </p:nvSpPr>
            <p:spPr>
              <a:xfrm flipH="false" flipV="false" rot="0">
                <a:off x="0" y="0"/>
                <a:ext cx="2914972" cy="2226767"/>
              </a:xfrm>
              <a:custGeom>
                <a:avLst/>
                <a:gdLst/>
                <a:ahLst/>
                <a:cxnLst/>
                <a:rect r="r" b="b" t="t" l="l"/>
                <a:pathLst>
                  <a:path h="2226767" w="2914972">
                    <a:moveTo>
                      <a:pt x="2914972" y="2226767"/>
                    </a:moveTo>
                    <a:lnTo>
                      <a:pt x="0" y="2226767"/>
                    </a:lnTo>
                    <a:lnTo>
                      <a:pt x="0" y="0"/>
                    </a:lnTo>
                    <a:lnTo>
                      <a:pt x="2914972" y="0"/>
                    </a:lnTo>
                    <a:lnTo>
                      <a:pt x="2914972" y="2226767"/>
                    </a:lnTo>
                    <a:close/>
                    <a:moveTo>
                      <a:pt x="12700" y="2214067"/>
                    </a:moveTo>
                    <a:lnTo>
                      <a:pt x="2902272" y="2214067"/>
                    </a:lnTo>
                    <a:lnTo>
                      <a:pt x="2902272" y="12700"/>
                    </a:lnTo>
                    <a:lnTo>
                      <a:pt x="12700" y="12700"/>
                    </a:lnTo>
                    <a:lnTo>
                      <a:pt x="12700" y="2214067"/>
                    </a:lnTo>
                    <a:close/>
                  </a:path>
                </a:pathLst>
              </a:custGeom>
              <a:solidFill>
                <a:srgbClr val="000000"/>
              </a:solidFill>
            </p:spPr>
          </p:sp>
        </p:grpSp>
        <p:sp>
          <p:nvSpPr>
            <p:cNvPr name="TextBox 22" id="22"/>
            <p:cNvSpPr txBox="true"/>
            <p:nvPr/>
          </p:nvSpPr>
          <p:spPr>
            <a:xfrm rot="0">
              <a:off x="699854" y="1011938"/>
              <a:ext cx="9798790" cy="6486399"/>
            </a:xfrm>
            <a:prstGeom prst="rect">
              <a:avLst/>
            </a:prstGeom>
          </p:spPr>
          <p:txBody>
            <a:bodyPr anchor="t" rtlCol="false" tIns="0" lIns="0" bIns="0" rIns="0">
              <a:spAutoFit/>
            </a:bodyPr>
            <a:lstStyle/>
            <a:p>
              <a:pPr algn="l">
                <a:lnSpc>
                  <a:spcPts val="4336"/>
                </a:lnSpc>
              </a:pPr>
              <a:r>
                <a:rPr lang="en-US" sz="3097" b="true">
                  <a:solidFill>
                    <a:srgbClr val="121212"/>
                  </a:solidFill>
                  <a:latin typeface="Cloud Soft Bold"/>
                  <a:ea typeface="Cloud Soft Bold"/>
                  <a:cs typeface="Cloud Soft Bold"/>
                  <a:sym typeface="Cloud Soft Bold"/>
                </a:rPr>
                <a:t>Hạn chế</a:t>
              </a:r>
            </a:p>
            <a:p>
              <a:pPr algn="l" marL="668744" indent="-334372" lvl="1">
                <a:lnSpc>
                  <a:spcPts val="4336"/>
                </a:lnSpc>
                <a:buFont typeface="Arial"/>
                <a:buChar char="•"/>
              </a:pPr>
              <a:r>
                <a:rPr lang="en-US" sz="3097">
                  <a:solidFill>
                    <a:srgbClr val="121212"/>
                  </a:solidFill>
                  <a:latin typeface="Cloud Soft"/>
                  <a:ea typeface="Cloud Soft"/>
                  <a:cs typeface="Cloud Soft"/>
                  <a:sym typeface="Cloud Soft"/>
                </a:rPr>
                <a:t>Khó gợi ý đa dạng nếu user profile hẹp.</a:t>
              </a:r>
            </a:p>
            <a:p>
              <a:pPr algn="l" marL="668744" indent="-334372" lvl="1">
                <a:lnSpc>
                  <a:spcPts val="4336"/>
                </a:lnSpc>
                <a:buFont typeface="Arial"/>
                <a:buChar char="•"/>
              </a:pPr>
              <a:r>
                <a:rPr lang="en-US" sz="3097">
                  <a:solidFill>
                    <a:srgbClr val="121212"/>
                  </a:solidFill>
                  <a:latin typeface="Cloud Soft"/>
                  <a:ea typeface="Cloud Soft"/>
                  <a:cs typeface="Cloud Soft"/>
                  <a:sym typeface="Cloud Soft"/>
                </a:rPr>
                <a:t>Không tận dụng được thông tin từ cộng đồng người dùng.</a:t>
              </a:r>
            </a:p>
            <a:p>
              <a:pPr algn="l" marL="668744" indent="-334372" lvl="1">
                <a:lnSpc>
                  <a:spcPts val="4336"/>
                </a:lnSpc>
                <a:buFont typeface="Arial"/>
                <a:buChar char="•"/>
              </a:pPr>
              <a:r>
                <a:rPr lang="en-US" sz="3097">
                  <a:solidFill>
                    <a:srgbClr val="121212"/>
                  </a:solidFill>
                  <a:latin typeface="Cloud Soft"/>
                  <a:ea typeface="Cloud Soft"/>
                  <a:cs typeface="Cloud Soft"/>
                  <a:sym typeface="Cloud Soft"/>
                </a:rPr>
                <a:t>Cần đặc trưng mô tả item đủ chi tiết, nếu không sẽ ảnh hưởng chất lượng gợi ý.</a:t>
              </a:r>
            </a:p>
            <a:p>
              <a:pPr algn="l">
                <a:lnSpc>
                  <a:spcPts val="4336"/>
                </a:lnSpc>
              </a:pPr>
            </a:p>
          </p:txBody>
        </p:sp>
      </p:grpSp>
      <p:sp>
        <p:nvSpPr>
          <p:cNvPr name="Freeform 23" id="23"/>
          <p:cNvSpPr/>
          <p:nvPr/>
        </p:nvSpPr>
        <p:spPr>
          <a:xfrm flipH="false" flipV="false" rot="420746">
            <a:off x="9176522" y="3102254"/>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2038373" y="2670933"/>
            <a:ext cx="5655212" cy="7157642"/>
          </a:xfrm>
          <a:custGeom>
            <a:avLst/>
            <a:gdLst/>
            <a:ahLst/>
            <a:cxnLst/>
            <a:rect r="r" b="b" t="t" l="l"/>
            <a:pathLst>
              <a:path h="7157642" w="5655212">
                <a:moveTo>
                  <a:pt x="0" y="0"/>
                </a:moveTo>
                <a:lnTo>
                  <a:pt x="5655212" y="0"/>
                </a:lnTo>
                <a:lnTo>
                  <a:pt x="5655212" y="7157642"/>
                </a:lnTo>
                <a:lnTo>
                  <a:pt x="0" y="7157642"/>
                </a:lnTo>
                <a:lnTo>
                  <a:pt x="0" y="0"/>
                </a:lnTo>
                <a:close/>
              </a:path>
            </a:pathLst>
          </a:custGeom>
          <a:blipFill>
            <a:blip r:embed="rId1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DAG3QZ6Vr8I</dc:identifier>
  <dcterms:modified xsi:type="dcterms:W3CDTF">2011-08-01T06:04:30Z</dcterms:modified>
  <cp:revision>1</cp:revision>
  <dc:title>N11-BTL_MachineLearning-RecommendationSystem</dc:title>
</cp:coreProperties>
</file>